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91" r:id="rId3"/>
    <p:sldId id="280" r:id="rId4"/>
    <p:sldId id="294" r:id="rId5"/>
    <p:sldId id="292" r:id="rId6"/>
    <p:sldId id="290" r:id="rId7"/>
    <p:sldId id="278" r:id="rId8"/>
    <p:sldId id="289" r:id="rId9"/>
    <p:sldId id="256" r:id="rId10"/>
    <p:sldId id="29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C2180-0C71-4150-A9E0-0702B2146D5B}" v="3" dt="2022-05-06T10:30:46.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60"/>
  </p:normalViewPr>
  <p:slideViewPr>
    <p:cSldViewPr snapToGrid="0">
      <p:cViewPr varScale="1">
        <p:scale>
          <a:sx n="73" d="100"/>
          <a:sy n="73" d="100"/>
        </p:scale>
        <p:origin x="96"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man, Malcolm" userId="0b4df37c-0bb9-459f-9bbe-ec8b945a0589" providerId="ADAL" clId="{ADDC2180-0C71-4150-A9E0-0702B2146D5B}"/>
    <pc:docChg chg="addSld delSld modSld">
      <pc:chgData name="Norman, Malcolm" userId="0b4df37c-0bb9-459f-9bbe-ec8b945a0589" providerId="ADAL" clId="{ADDC2180-0C71-4150-A9E0-0702B2146D5B}" dt="2022-05-06T10:30:50.753" v="3" actId="47"/>
      <pc:docMkLst>
        <pc:docMk/>
      </pc:docMkLst>
      <pc:sldChg chg="modSp del">
        <pc:chgData name="Norman, Malcolm" userId="0b4df37c-0bb9-459f-9bbe-ec8b945a0589" providerId="ADAL" clId="{ADDC2180-0C71-4150-A9E0-0702B2146D5B}" dt="2022-05-06T10:30:50.753" v="3" actId="47"/>
        <pc:sldMkLst>
          <pc:docMk/>
          <pc:sldMk cId="2082449326" sldId="285"/>
        </pc:sldMkLst>
        <pc:picChg chg="mod">
          <ac:chgData name="Norman, Malcolm" userId="0b4df37c-0bb9-459f-9bbe-ec8b945a0589" providerId="ADAL" clId="{ADDC2180-0C71-4150-A9E0-0702B2146D5B}" dt="2022-05-06T10:29:31.853" v="1" actId="14100"/>
          <ac:picMkLst>
            <pc:docMk/>
            <pc:sldMk cId="2082449326" sldId="285"/>
            <ac:picMk id="4098" creationId="{CE91EB0D-A770-4198-B0C7-B9FBB48C71E6}"/>
          </ac:picMkLst>
        </pc:picChg>
      </pc:sldChg>
      <pc:sldChg chg="add">
        <pc:chgData name="Norman, Malcolm" userId="0b4df37c-0bb9-459f-9bbe-ec8b945a0589" providerId="ADAL" clId="{ADDC2180-0C71-4150-A9E0-0702B2146D5B}" dt="2022-05-06T10:30:46.322" v="2"/>
        <pc:sldMkLst>
          <pc:docMk/>
          <pc:sldMk cId="936162822" sldId="2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0A24-E04B-4656-9B72-DFF6B627E4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F414F4-C53A-4D43-A30A-715801445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031871-E6EA-4CCC-BF77-564DFE984CE5}"/>
              </a:ext>
            </a:extLst>
          </p:cNvPr>
          <p:cNvSpPr>
            <a:spLocks noGrp="1"/>
          </p:cNvSpPr>
          <p:nvPr>
            <p:ph type="dt" sz="half" idx="10"/>
          </p:nvPr>
        </p:nvSpPr>
        <p:spPr/>
        <p:txBody>
          <a:bodyPr/>
          <a:lstStyle/>
          <a:p>
            <a:fld id="{B2716AA1-7090-40DE-AABE-70EFCCCCA42D}" type="datetimeFigureOut">
              <a:rPr lang="en-GB" smtClean="0"/>
              <a:t>06/05/2022</a:t>
            </a:fld>
            <a:endParaRPr lang="en-GB"/>
          </a:p>
        </p:txBody>
      </p:sp>
      <p:sp>
        <p:nvSpPr>
          <p:cNvPr id="5" name="Footer Placeholder 4">
            <a:extLst>
              <a:ext uri="{FF2B5EF4-FFF2-40B4-BE49-F238E27FC236}">
                <a16:creationId xmlns:a16="http://schemas.microsoft.com/office/drawing/2014/main" id="{2D56BFDA-306A-4218-93C0-FCC06225D0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628879-0758-47A3-8BC7-697122F32688}"/>
              </a:ext>
            </a:extLst>
          </p:cNvPr>
          <p:cNvSpPr>
            <a:spLocks noGrp="1"/>
          </p:cNvSpPr>
          <p:nvPr>
            <p:ph type="sldNum" sz="quarter" idx="12"/>
          </p:nvPr>
        </p:nvSpPr>
        <p:spPr/>
        <p:txBody>
          <a:bodyPr/>
          <a:lstStyle/>
          <a:p>
            <a:fld id="{A123FA14-FE2D-4951-99C4-4E574B073E66}" type="slidenum">
              <a:rPr lang="en-GB" smtClean="0"/>
              <a:t>‹#›</a:t>
            </a:fld>
            <a:endParaRPr lang="en-GB"/>
          </a:p>
        </p:txBody>
      </p:sp>
    </p:spTree>
    <p:extLst>
      <p:ext uri="{BB962C8B-B14F-4D97-AF65-F5344CB8AC3E}">
        <p14:creationId xmlns:p14="http://schemas.microsoft.com/office/powerpoint/2010/main" val="3607269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F923-3CC6-4F83-858B-C9447E805C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152740-A683-4D12-8A9B-F85C5F9EB2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7C4EA-3E8C-4A03-95F9-B212E988152D}"/>
              </a:ext>
            </a:extLst>
          </p:cNvPr>
          <p:cNvSpPr>
            <a:spLocks noGrp="1"/>
          </p:cNvSpPr>
          <p:nvPr>
            <p:ph type="dt" sz="half" idx="10"/>
          </p:nvPr>
        </p:nvSpPr>
        <p:spPr/>
        <p:txBody>
          <a:bodyPr/>
          <a:lstStyle/>
          <a:p>
            <a:fld id="{B2716AA1-7090-40DE-AABE-70EFCCCCA42D}" type="datetimeFigureOut">
              <a:rPr lang="en-GB" smtClean="0"/>
              <a:t>06/05/2022</a:t>
            </a:fld>
            <a:endParaRPr lang="en-GB"/>
          </a:p>
        </p:txBody>
      </p:sp>
      <p:sp>
        <p:nvSpPr>
          <p:cNvPr id="5" name="Footer Placeholder 4">
            <a:extLst>
              <a:ext uri="{FF2B5EF4-FFF2-40B4-BE49-F238E27FC236}">
                <a16:creationId xmlns:a16="http://schemas.microsoft.com/office/drawing/2014/main" id="{9D59E4D3-2F0B-4DD3-B4F9-A9EEFD757D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1D6EB-234D-448D-B7E7-69D67DCA31CE}"/>
              </a:ext>
            </a:extLst>
          </p:cNvPr>
          <p:cNvSpPr>
            <a:spLocks noGrp="1"/>
          </p:cNvSpPr>
          <p:nvPr>
            <p:ph type="sldNum" sz="quarter" idx="12"/>
          </p:nvPr>
        </p:nvSpPr>
        <p:spPr/>
        <p:txBody>
          <a:bodyPr/>
          <a:lstStyle/>
          <a:p>
            <a:fld id="{A123FA14-FE2D-4951-99C4-4E574B073E66}" type="slidenum">
              <a:rPr lang="en-GB" smtClean="0"/>
              <a:t>‹#›</a:t>
            </a:fld>
            <a:endParaRPr lang="en-GB"/>
          </a:p>
        </p:txBody>
      </p:sp>
    </p:spTree>
    <p:extLst>
      <p:ext uri="{BB962C8B-B14F-4D97-AF65-F5344CB8AC3E}">
        <p14:creationId xmlns:p14="http://schemas.microsoft.com/office/powerpoint/2010/main" val="83128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946E02-F1A6-45CB-B1A1-9B73F7B578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109121-BFB6-45AE-914E-97F40AD124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51D266-67D8-4FAB-B634-86AAE98E1387}"/>
              </a:ext>
            </a:extLst>
          </p:cNvPr>
          <p:cNvSpPr>
            <a:spLocks noGrp="1"/>
          </p:cNvSpPr>
          <p:nvPr>
            <p:ph type="dt" sz="half" idx="10"/>
          </p:nvPr>
        </p:nvSpPr>
        <p:spPr/>
        <p:txBody>
          <a:bodyPr/>
          <a:lstStyle/>
          <a:p>
            <a:fld id="{B2716AA1-7090-40DE-AABE-70EFCCCCA42D}" type="datetimeFigureOut">
              <a:rPr lang="en-GB" smtClean="0"/>
              <a:t>06/05/2022</a:t>
            </a:fld>
            <a:endParaRPr lang="en-GB"/>
          </a:p>
        </p:txBody>
      </p:sp>
      <p:sp>
        <p:nvSpPr>
          <p:cNvPr id="5" name="Footer Placeholder 4">
            <a:extLst>
              <a:ext uri="{FF2B5EF4-FFF2-40B4-BE49-F238E27FC236}">
                <a16:creationId xmlns:a16="http://schemas.microsoft.com/office/drawing/2014/main" id="{D9B90BD4-5C77-4C29-94C7-D85EFFE583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2C7BD2-0FD5-4AFF-8518-E32B3292C12C}"/>
              </a:ext>
            </a:extLst>
          </p:cNvPr>
          <p:cNvSpPr>
            <a:spLocks noGrp="1"/>
          </p:cNvSpPr>
          <p:nvPr>
            <p:ph type="sldNum" sz="quarter" idx="12"/>
          </p:nvPr>
        </p:nvSpPr>
        <p:spPr/>
        <p:txBody>
          <a:bodyPr/>
          <a:lstStyle/>
          <a:p>
            <a:fld id="{A123FA14-FE2D-4951-99C4-4E574B073E66}" type="slidenum">
              <a:rPr lang="en-GB" smtClean="0"/>
              <a:t>‹#›</a:t>
            </a:fld>
            <a:endParaRPr lang="en-GB"/>
          </a:p>
        </p:txBody>
      </p:sp>
    </p:spTree>
    <p:extLst>
      <p:ext uri="{BB962C8B-B14F-4D97-AF65-F5344CB8AC3E}">
        <p14:creationId xmlns:p14="http://schemas.microsoft.com/office/powerpoint/2010/main" val="147332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7C42-0B62-48C7-9039-A8C3574C54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77F45F-1BC4-460F-921A-4468CB1751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8386A-7D6C-4737-88B1-4F12E0944478}"/>
              </a:ext>
            </a:extLst>
          </p:cNvPr>
          <p:cNvSpPr>
            <a:spLocks noGrp="1"/>
          </p:cNvSpPr>
          <p:nvPr>
            <p:ph type="dt" sz="half" idx="10"/>
          </p:nvPr>
        </p:nvSpPr>
        <p:spPr/>
        <p:txBody>
          <a:bodyPr/>
          <a:lstStyle/>
          <a:p>
            <a:fld id="{B2716AA1-7090-40DE-AABE-70EFCCCCA42D}" type="datetimeFigureOut">
              <a:rPr lang="en-GB" smtClean="0"/>
              <a:t>06/05/2022</a:t>
            </a:fld>
            <a:endParaRPr lang="en-GB"/>
          </a:p>
        </p:txBody>
      </p:sp>
      <p:sp>
        <p:nvSpPr>
          <p:cNvPr id="5" name="Footer Placeholder 4">
            <a:extLst>
              <a:ext uri="{FF2B5EF4-FFF2-40B4-BE49-F238E27FC236}">
                <a16:creationId xmlns:a16="http://schemas.microsoft.com/office/drawing/2014/main" id="{08D6AE97-BB38-41ED-9D5C-A5AD946B98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A1081-F59C-4FB3-A2D9-D5F4FF0EAF8E}"/>
              </a:ext>
            </a:extLst>
          </p:cNvPr>
          <p:cNvSpPr>
            <a:spLocks noGrp="1"/>
          </p:cNvSpPr>
          <p:nvPr>
            <p:ph type="sldNum" sz="quarter" idx="12"/>
          </p:nvPr>
        </p:nvSpPr>
        <p:spPr/>
        <p:txBody>
          <a:bodyPr/>
          <a:lstStyle/>
          <a:p>
            <a:fld id="{A123FA14-FE2D-4951-99C4-4E574B073E66}" type="slidenum">
              <a:rPr lang="en-GB" smtClean="0"/>
              <a:t>‹#›</a:t>
            </a:fld>
            <a:endParaRPr lang="en-GB"/>
          </a:p>
        </p:txBody>
      </p:sp>
    </p:spTree>
    <p:extLst>
      <p:ext uri="{BB962C8B-B14F-4D97-AF65-F5344CB8AC3E}">
        <p14:creationId xmlns:p14="http://schemas.microsoft.com/office/powerpoint/2010/main" val="380209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764E-5219-446C-AADC-DA9738DF1B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8F8F5F-C340-4E4B-8F2F-9971961527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150978-4A11-471C-8A80-AB0E9C9557E9}"/>
              </a:ext>
            </a:extLst>
          </p:cNvPr>
          <p:cNvSpPr>
            <a:spLocks noGrp="1"/>
          </p:cNvSpPr>
          <p:nvPr>
            <p:ph type="dt" sz="half" idx="10"/>
          </p:nvPr>
        </p:nvSpPr>
        <p:spPr/>
        <p:txBody>
          <a:bodyPr/>
          <a:lstStyle/>
          <a:p>
            <a:fld id="{B2716AA1-7090-40DE-AABE-70EFCCCCA42D}" type="datetimeFigureOut">
              <a:rPr lang="en-GB" smtClean="0"/>
              <a:t>06/05/2022</a:t>
            </a:fld>
            <a:endParaRPr lang="en-GB"/>
          </a:p>
        </p:txBody>
      </p:sp>
      <p:sp>
        <p:nvSpPr>
          <p:cNvPr id="5" name="Footer Placeholder 4">
            <a:extLst>
              <a:ext uri="{FF2B5EF4-FFF2-40B4-BE49-F238E27FC236}">
                <a16:creationId xmlns:a16="http://schemas.microsoft.com/office/drawing/2014/main" id="{151965B5-AC27-4AF6-A168-169DE296FC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AC300B-A1C5-4F08-BC22-57351CB279C6}"/>
              </a:ext>
            </a:extLst>
          </p:cNvPr>
          <p:cNvSpPr>
            <a:spLocks noGrp="1"/>
          </p:cNvSpPr>
          <p:nvPr>
            <p:ph type="sldNum" sz="quarter" idx="12"/>
          </p:nvPr>
        </p:nvSpPr>
        <p:spPr/>
        <p:txBody>
          <a:bodyPr/>
          <a:lstStyle/>
          <a:p>
            <a:fld id="{A123FA14-FE2D-4951-99C4-4E574B073E66}" type="slidenum">
              <a:rPr lang="en-GB" smtClean="0"/>
              <a:t>‹#›</a:t>
            </a:fld>
            <a:endParaRPr lang="en-GB"/>
          </a:p>
        </p:txBody>
      </p:sp>
    </p:spTree>
    <p:extLst>
      <p:ext uri="{BB962C8B-B14F-4D97-AF65-F5344CB8AC3E}">
        <p14:creationId xmlns:p14="http://schemas.microsoft.com/office/powerpoint/2010/main" val="206771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2996-E5C0-4FB1-8F12-D2C5496D56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E62173-7A60-4136-8A03-7B693EEF23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6A86E6-F098-458F-8498-3665F23251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FCA654-5006-474B-80CF-90940423C5B9}"/>
              </a:ext>
            </a:extLst>
          </p:cNvPr>
          <p:cNvSpPr>
            <a:spLocks noGrp="1"/>
          </p:cNvSpPr>
          <p:nvPr>
            <p:ph type="dt" sz="half" idx="10"/>
          </p:nvPr>
        </p:nvSpPr>
        <p:spPr/>
        <p:txBody>
          <a:bodyPr/>
          <a:lstStyle/>
          <a:p>
            <a:fld id="{B2716AA1-7090-40DE-AABE-70EFCCCCA42D}" type="datetimeFigureOut">
              <a:rPr lang="en-GB" smtClean="0"/>
              <a:t>06/05/2022</a:t>
            </a:fld>
            <a:endParaRPr lang="en-GB"/>
          </a:p>
        </p:txBody>
      </p:sp>
      <p:sp>
        <p:nvSpPr>
          <p:cNvPr id="6" name="Footer Placeholder 5">
            <a:extLst>
              <a:ext uri="{FF2B5EF4-FFF2-40B4-BE49-F238E27FC236}">
                <a16:creationId xmlns:a16="http://schemas.microsoft.com/office/drawing/2014/main" id="{BA73DFBC-4C4D-4D55-A162-B5F344B67F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5B2EAE-7AEE-412F-8D57-2C97E700C244}"/>
              </a:ext>
            </a:extLst>
          </p:cNvPr>
          <p:cNvSpPr>
            <a:spLocks noGrp="1"/>
          </p:cNvSpPr>
          <p:nvPr>
            <p:ph type="sldNum" sz="quarter" idx="12"/>
          </p:nvPr>
        </p:nvSpPr>
        <p:spPr/>
        <p:txBody>
          <a:bodyPr/>
          <a:lstStyle/>
          <a:p>
            <a:fld id="{A123FA14-FE2D-4951-99C4-4E574B073E66}" type="slidenum">
              <a:rPr lang="en-GB" smtClean="0"/>
              <a:t>‹#›</a:t>
            </a:fld>
            <a:endParaRPr lang="en-GB"/>
          </a:p>
        </p:txBody>
      </p:sp>
    </p:spTree>
    <p:extLst>
      <p:ext uri="{BB962C8B-B14F-4D97-AF65-F5344CB8AC3E}">
        <p14:creationId xmlns:p14="http://schemas.microsoft.com/office/powerpoint/2010/main" val="261024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49C1-E237-4E04-B2BB-D6CA961BD1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6AE5C0-2208-492B-A467-CA04D768E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A4027-91B5-4F9C-B526-B6D513232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D12BF8-89C5-4334-9EAC-523663E666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E41228-6BB6-4963-9C2D-1268ED68CA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5C53E2-6634-478E-97C4-0CBBB5606CF7}"/>
              </a:ext>
            </a:extLst>
          </p:cNvPr>
          <p:cNvSpPr>
            <a:spLocks noGrp="1"/>
          </p:cNvSpPr>
          <p:nvPr>
            <p:ph type="dt" sz="half" idx="10"/>
          </p:nvPr>
        </p:nvSpPr>
        <p:spPr/>
        <p:txBody>
          <a:bodyPr/>
          <a:lstStyle/>
          <a:p>
            <a:fld id="{B2716AA1-7090-40DE-AABE-70EFCCCCA42D}" type="datetimeFigureOut">
              <a:rPr lang="en-GB" smtClean="0"/>
              <a:t>06/05/2022</a:t>
            </a:fld>
            <a:endParaRPr lang="en-GB"/>
          </a:p>
        </p:txBody>
      </p:sp>
      <p:sp>
        <p:nvSpPr>
          <p:cNvPr id="8" name="Footer Placeholder 7">
            <a:extLst>
              <a:ext uri="{FF2B5EF4-FFF2-40B4-BE49-F238E27FC236}">
                <a16:creationId xmlns:a16="http://schemas.microsoft.com/office/drawing/2014/main" id="{C32DE388-D898-46B6-82FA-8E6E97C91B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3ACD2B-4611-4448-83FD-C2DAFA3473B2}"/>
              </a:ext>
            </a:extLst>
          </p:cNvPr>
          <p:cNvSpPr>
            <a:spLocks noGrp="1"/>
          </p:cNvSpPr>
          <p:nvPr>
            <p:ph type="sldNum" sz="quarter" idx="12"/>
          </p:nvPr>
        </p:nvSpPr>
        <p:spPr/>
        <p:txBody>
          <a:bodyPr/>
          <a:lstStyle/>
          <a:p>
            <a:fld id="{A123FA14-FE2D-4951-99C4-4E574B073E66}" type="slidenum">
              <a:rPr lang="en-GB" smtClean="0"/>
              <a:t>‹#›</a:t>
            </a:fld>
            <a:endParaRPr lang="en-GB"/>
          </a:p>
        </p:txBody>
      </p:sp>
    </p:spTree>
    <p:extLst>
      <p:ext uri="{BB962C8B-B14F-4D97-AF65-F5344CB8AC3E}">
        <p14:creationId xmlns:p14="http://schemas.microsoft.com/office/powerpoint/2010/main" val="364231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4192-2482-405A-9DCA-84D9BBE76F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38385C-25EB-495F-8B88-E72123ADA5A6}"/>
              </a:ext>
            </a:extLst>
          </p:cNvPr>
          <p:cNvSpPr>
            <a:spLocks noGrp="1"/>
          </p:cNvSpPr>
          <p:nvPr>
            <p:ph type="dt" sz="half" idx="10"/>
          </p:nvPr>
        </p:nvSpPr>
        <p:spPr/>
        <p:txBody>
          <a:bodyPr/>
          <a:lstStyle/>
          <a:p>
            <a:fld id="{B2716AA1-7090-40DE-AABE-70EFCCCCA42D}" type="datetimeFigureOut">
              <a:rPr lang="en-GB" smtClean="0"/>
              <a:t>06/05/2022</a:t>
            </a:fld>
            <a:endParaRPr lang="en-GB"/>
          </a:p>
        </p:txBody>
      </p:sp>
      <p:sp>
        <p:nvSpPr>
          <p:cNvPr id="4" name="Footer Placeholder 3">
            <a:extLst>
              <a:ext uri="{FF2B5EF4-FFF2-40B4-BE49-F238E27FC236}">
                <a16:creationId xmlns:a16="http://schemas.microsoft.com/office/drawing/2014/main" id="{A841984E-8C72-45BA-9E74-4237459968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EC820A-C8A1-4452-B41A-9887F2045421}"/>
              </a:ext>
            </a:extLst>
          </p:cNvPr>
          <p:cNvSpPr>
            <a:spLocks noGrp="1"/>
          </p:cNvSpPr>
          <p:nvPr>
            <p:ph type="sldNum" sz="quarter" idx="12"/>
          </p:nvPr>
        </p:nvSpPr>
        <p:spPr/>
        <p:txBody>
          <a:bodyPr/>
          <a:lstStyle/>
          <a:p>
            <a:fld id="{A123FA14-FE2D-4951-99C4-4E574B073E66}" type="slidenum">
              <a:rPr lang="en-GB" smtClean="0"/>
              <a:t>‹#›</a:t>
            </a:fld>
            <a:endParaRPr lang="en-GB"/>
          </a:p>
        </p:txBody>
      </p:sp>
    </p:spTree>
    <p:extLst>
      <p:ext uri="{BB962C8B-B14F-4D97-AF65-F5344CB8AC3E}">
        <p14:creationId xmlns:p14="http://schemas.microsoft.com/office/powerpoint/2010/main" val="334025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35D2E-C573-433A-BED0-BDB5D2E2F29C}"/>
              </a:ext>
            </a:extLst>
          </p:cNvPr>
          <p:cNvSpPr>
            <a:spLocks noGrp="1"/>
          </p:cNvSpPr>
          <p:nvPr>
            <p:ph type="dt" sz="half" idx="10"/>
          </p:nvPr>
        </p:nvSpPr>
        <p:spPr/>
        <p:txBody>
          <a:bodyPr/>
          <a:lstStyle/>
          <a:p>
            <a:fld id="{B2716AA1-7090-40DE-AABE-70EFCCCCA42D}" type="datetimeFigureOut">
              <a:rPr lang="en-GB" smtClean="0"/>
              <a:t>06/05/2022</a:t>
            </a:fld>
            <a:endParaRPr lang="en-GB"/>
          </a:p>
        </p:txBody>
      </p:sp>
      <p:sp>
        <p:nvSpPr>
          <p:cNvPr id="3" name="Footer Placeholder 2">
            <a:extLst>
              <a:ext uri="{FF2B5EF4-FFF2-40B4-BE49-F238E27FC236}">
                <a16:creationId xmlns:a16="http://schemas.microsoft.com/office/drawing/2014/main" id="{EFD0BD28-1CE3-4E67-A5F4-D6F5245EF4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43A6D2-0DAE-4D70-9BA3-ECD221C21818}"/>
              </a:ext>
            </a:extLst>
          </p:cNvPr>
          <p:cNvSpPr>
            <a:spLocks noGrp="1"/>
          </p:cNvSpPr>
          <p:nvPr>
            <p:ph type="sldNum" sz="quarter" idx="12"/>
          </p:nvPr>
        </p:nvSpPr>
        <p:spPr/>
        <p:txBody>
          <a:bodyPr/>
          <a:lstStyle/>
          <a:p>
            <a:fld id="{A123FA14-FE2D-4951-99C4-4E574B073E66}" type="slidenum">
              <a:rPr lang="en-GB" smtClean="0"/>
              <a:t>‹#›</a:t>
            </a:fld>
            <a:endParaRPr lang="en-GB"/>
          </a:p>
        </p:txBody>
      </p:sp>
    </p:spTree>
    <p:extLst>
      <p:ext uri="{BB962C8B-B14F-4D97-AF65-F5344CB8AC3E}">
        <p14:creationId xmlns:p14="http://schemas.microsoft.com/office/powerpoint/2010/main" val="62539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2ED8-0500-42C3-9529-82655CF091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A45AEC-6D77-42D0-8BC5-43EBEA89C7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0A49B3-5A05-4E57-8C43-10DB869A8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EC62DB-B529-4E30-B406-F935774ADBFA}"/>
              </a:ext>
            </a:extLst>
          </p:cNvPr>
          <p:cNvSpPr>
            <a:spLocks noGrp="1"/>
          </p:cNvSpPr>
          <p:nvPr>
            <p:ph type="dt" sz="half" idx="10"/>
          </p:nvPr>
        </p:nvSpPr>
        <p:spPr/>
        <p:txBody>
          <a:bodyPr/>
          <a:lstStyle/>
          <a:p>
            <a:fld id="{B2716AA1-7090-40DE-AABE-70EFCCCCA42D}" type="datetimeFigureOut">
              <a:rPr lang="en-GB" smtClean="0"/>
              <a:t>06/05/2022</a:t>
            </a:fld>
            <a:endParaRPr lang="en-GB"/>
          </a:p>
        </p:txBody>
      </p:sp>
      <p:sp>
        <p:nvSpPr>
          <p:cNvPr id="6" name="Footer Placeholder 5">
            <a:extLst>
              <a:ext uri="{FF2B5EF4-FFF2-40B4-BE49-F238E27FC236}">
                <a16:creationId xmlns:a16="http://schemas.microsoft.com/office/drawing/2014/main" id="{3B5FF2C4-8CB5-43A2-B789-ABFBCAA3CB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3606E0-3DE3-4B31-AFA4-67A3DB929AA0}"/>
              </a:ext>
            </a:extLst>
          </p:cNvPr>
          <p:cNvSpPr>
            <a:spLocks noGrp="1"/>
          </p:cNvSpPr>
          <p:nvPr>
            <p:ph type="sldNum" sz="quarter" idx="12"/>
          </p:nvPr>
        </p:nvSpPr>
        <p:spPr/>
        <p:txBody>
          <a:bodyPr/>
          <a:lstStyle/>
          <a:p>
            <a:fld id="{A123FA14-FE2D-4951-99C4-4E574B073E66}" type="slidenum">
              <a:rPr lang="en-GB" smtClean="0"/>
              <a:t>‹#›</a:t>
            </a:fld>
            <a:endParaRPr lang="en-GB"/>
          </a:p>
        </p:txBody>
      </p:sp>
    </p:spTree>
    <p:extLst>
      <p:ext uri="{BB962C8B-B14F-4D97-AF65-F5344CB8AC3E}">
        <p14:creationId xmlns:p14="http://schemas.microsoft.com/office/powerpoint/2010/main" val="196561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1AB4-40BF-48BB-A758-ACE415D3C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F4BB9A-75A0-4B7C-9DB1-7B2E051ED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FC827B-DD65-45C4-A9C0-A9B6CB72D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38798-B1AE-4B75-BBD9-712C7FB7F016}"/>
              </a:ext>
            </a:extLst>
          </p:cNvPr>
          <p:cNvSpPr>
            <a:spLocks noGrp="1"/>
          </p:cNvSpPr>
          <p:nvPr>
            <p:ph type="dt" sz="half" idx="10"/>
          </p:nvPr>
        </p:nvSpPr>
        <p:spPr/>
        <p:txBody>
          <a:bodyPr/>
          <a:lstStyle/>
          <a:p>
            <a:fld id="{B2716AA1-7090-40DE-AABE-70EFCCCCA42D}" type="datetimeFigureOut">
              <a:rPr lang="en-GB" smtClean="0"/>
              <a:t>06/05/2022</a:t>
            </a:fld>
            <a:endParaRPr lang="en-GB"/>
          </a:p>
        </p:txBody>
      </p:sp>
      <p:sp>
        <p:nvSpPr>
          <p:cNvPr id="6" name="Footer Placeholder 5">
            <a:extLst>
              <a:ext uri="{FF2B5EF4-FFF2-40B4-BE49-F238E27FC236}">
                <a16:creationId xmlns:a16="http://schemas.microsoft.com/office/drawing/2014/main" id="{F3249375-6F44-429C-9BEF-ECC79C5819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70EA5F-8FFB-458B-9025-650203434BC4}"/>
              </a:ext>
            </a:extLst>
          </p:cNvPr>
          <p:cNvSpPr>
            <a:spLocks noGrp="1"/>
          </p:cNvSpPr>
          <p:nvPr>
            <p:ph type="sldNum" sz="quarter" idx="12"/>
          </p:nvPr>
        </p:nvSpPr>
        <p:spPr/>
        <p:txBody>
          <a:bodyPr/>
          <a:lstStyle/>
          <a:p>
            <a:fld id="{A123FA14-FE2D-4951-99C4-4E574B073E66}" type="slidenum">
              <a:rPr lang="en-GB" smtClean="0"/>
              <a:t>‹#›</a:t>
            </a:fld>
            <a:endParaRPr lang="en-GB"/>
          </a:p>
        </p:txBody>
      </p:sp>
    </p:spTree>
    <p:extLst>
      <p:ext uri="{BB962C8B-B14F-4D97-AF65-F5344CB8AC3E}">
        <p14:creationId xmlns:p14="http://schemas.microsoft.com/office/powerpoint/2010/main" val="2347990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4877DE-A970-4F49-B8F8-E55EA2523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CFA10B-AE94-4C48-9D33-464A1C58B6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FD901A-258D-4194-8EE6-CBD3026DA1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16AA1-7090-40DE-AABE-70EFCCCCA42D}" type="datetimeFigureOut">
              <a:rPr lang="en-GB" smtClean="0"/>
              <a:t>06/05/2022</a:t>
            </a:fld>
            <a:endParaRPr lang="en-GB"/>
          </a:p>
        </p:txBody>
      </p:sp>
      <p:sp>
        <p:nvSpPr>
          <p:cNvPr id="5" name="Footer Placeholder 4">
            <a:extLst>
              <a:ext uri="{FF2B5EF4-FFF2-40B4-BE49-F238E27FC236}">
                <a16:creationId xmlns:a16="http://schemas.microsoft.com/office/drawing/2014/main" id="{2CF01471-B3C6-4290-81FB-2FB3677135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9B7AD2-40B4-40C3-B3A6-B05A4EB178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3FA14-FE2D-4951-99C4-4E574B073E66}" type="slidenum">
              <a:rPr lang="en-GB" smtClean="0"/>
              <a:t>‹#›</a:t>
            </a:fld>
            <a:endParaRPr lang="en-GB"/>
          </a:p>
        </p:txBody>
      </p:sp>
    </p:spTree>
    <p:extLst>
      <p:ext uri="{BB962C8B-B14F-4D97-AF65-F5344CB8AC3E}">
        <p14:creationId xmlns:p14="http://schemas.microsoft.com/office/powerpoint/2010/main" val="2705299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G.Wilcox@armstrongwolfe.com" TargetMode="External"/><Relationship Id="rId3" Type="http://schemas.openxmlformats.org/officeDocument/2006/relationships/hyperlink" Target="https://urldefense.com/v3/__http:/www.justgiving.com/gcf-bosnia__;!!NgwEkeqe!VKhvMrdHgfc8YfkYvetWECTZs2W4VeT09-EQVYg98pNe-I5MdmwlhvNe8MmUlfIfjFDbm7VCNB-gexABDDqE3DvrkoI$" TargetMode="External"/><Relationship Id="rId7" Type="http://schemas.openxmlformats.org/officeDocument/2006/relationships/hyperlink" Target="mailto:ncscott147@gmail.com" TargetMode="External"/><Relationship Id="rId2" Type="http://schemas.openxmlformats.org/officeDocument/2006/relationships/hyperlink" Target="https://urldefense.com/v3/__http:/www.gcfbosnia.org__;!!NgwEkeqe!VKhvMrdHgfc8YfkYvetWECTZs2W4VeT09-EQVYg98pNe-I5MdmwlhvNe8MmUlfIfjFDbm7VCNB-gexABDDqEQcsqaE8$" TargetMode="External"/><Relationship Id="rId1" Type="http://schemas.openxmlformats.org/officeDocument/2006/relationships/slideLayout" Target="../slideLayouts/slideLayout2.xml"/><Relationship Id="rId6" Type="http://schemas.openxmlformats.org/officeDocument/2006/relationships/hyperlink" Target="mailto:T.Foden@armstrongwolfe.com" TargetMode="External"/><Relationship Id="rId5" Type="http://schemas.openxmlformats.org/officeDocument/2006/relationships/hyperlink" Target="mailto:maurice.evlyn-bufton@armstrongwolfe.com" TargetMode="External"/><Relationship Id="rId4" Type="http://schemas.openxmlformats.org/officeDocument/2006/relationships/hyperlink" Target="mailto:charityridebosnia2022@armstrongwolf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wr.org.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justgiving.com/gcf-bosnia"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x_28FA374A-4AB4-491B-9C9C-6B1D8C24231A">
            <a:extLst>
              <a:ext uri="{FF2B5EF4-FFF2-40B4-BE49-F238E27FC236}">
                <a16:creationId xmlns:a16="http://schemas.microsoft.com/office/drawing/2014/main" id="{DCAC2F6F-12CD-434E-B3E2-9AA11EEFB6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381867"/>
            <a:ext cx="15240000" cy="8572500"/>
          </a:xfrm>
          <a:prstGeom prst="rect">
            <a:avLst/>
          </a:prstGeom>
          <a:noFill/>
          <a:ln>
            <a:noFill/>
          </a:ln>
        </p:spPr>
      </p:pic>
      <p:sp>
        <p:nvSpPr>
          <p:cNvPr id="13" name="TextBox 12">
            <a:extLst>
              <a:ext uri="{FF2B5EF4-FFF2-40B4-BE49-F238E27FC236}">
                <a16:creationId xmlns:a16="http://schemas.microsoft.com/office/drawing/2014/main" id="{93E1D7DD-BF6F-4C1A-B5BD-D35F0E28DB18}"/>
              </a:ext>
            </a:extLst>
          </p:cNvPr>
          <p:cNvSpPr txBox="1"/>
          <p:nvPr/>
        </p:nvSpPr>
        <p:spPr>
          <a:xfrm>
            <a:off x="-128186" y="1789424"/>
            <a:ext cx="12234230" cy="1384995"/>
          </a:xfrm>
          <a:prstGeom prst="rect">
            <a:avLst/>
          </a:prstGeom>
          <a:noFill/>
        </p:spPr>
        <p:txBody>
          <a:bodyPr wrap="square">
            <a:spAutoFit/>
          </a:bodyPr>
          <a:lstStyle/>
          <a:p>
            <a:pPr algn="ctr"/>
            <a:r>
              <a:rPr lang="en-GB" sz="2800" b="1" dirty="0">
                <a:solidFill>
                  <a:schemeClr val="bg1"/>
                </a:solidFill>
              </a:rPr>
              <a:t>A Duke of Wellington’s Regiment fundraising campaign to contribute towards a British Army Memorial Park to commemorate the service of all 1 DWR Battle Group personnel during Op Grapple in Bosnia &amp; Herzegovina in 1994</a:t>
            </a:r>
            <a:endParaRPr lang="en-US" sz="2800" dirty="0">
              <a:solidFill>
                <a:schemeClr val="bg1"/>
              </a:solidFill>
            </a:endParaRPr>
          </a:p>
        </p:txBody>
      </p:sp>
      <p:sp>
        <p:nvSpPr>
          <p:cNvPr id="2" name="TextBox 1">
            <a:extLst>
              <a:ext uri="{FF2B5EF4-FFF2-40B4-BE49-F238E27FC236}">
                <a16:creationId xmlns:a16="http://schemas.microsoft.com/office/drawing/2014/main" id="{567B8BC3-EFB7-4BBC-8DBB-2A1C987FCCF1}"/>
              </a:ext>
            </a:extLst>
          </p:cNvPr>
          <p:cNvSpPr txBox="1"/>
          <p:nvPr/>
        </p:nvSpPr>
        <p:spPr>
          <a:xfrm>
            <a:off x="779834" y="5310939"/>
            <a:ext cx="10632332" cy="261610"/>
          </a:xfrm>
          <a:prstGeom prst="rect">
            <a:avLst/>
          </a:prstGeom>
          <a:noFill/>
        </p:spPr>
        <p:txBody>
          <a:bodyPr wrap="square" lIns="91440" tIns="45720" rIns="91440" bIns="45720" rtlCol="0" anchor="t">
            <a:spAutoFit/>
          </a:bodyPr>
          <a:lstStyle/>
          <a:p>
            <a:pPr algn="ctr"/>
            <a:endParaRPr lang="en-US" sz="1100" b="1" i="1" dirty="0">
              <a:cs typeface="Calibri"/>
            </a:endParaRPr>
          </a:p>
        </p:txBody>
      </p:sp>
    </p:spTree>
    <p:extLst>
      <p:ext uri="{BB962C8B-B14F-4D97-AF65-F5344CB8AC3E}">
        <p14:creationId xmlns:p14="http://schemas.microsoft.com/office/powerpoint/2010/main" val="293430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EB39-65FB-4BDC-BBD8-CDD3B10FD475}"/>
              </a:ext>
            </a:extLst>
          </p:cNvPr>
          <p:cNvSpPr>
            <a:spLocks noGrp="1"/>
          </p:cNvSpPr>
          <p:nvPr>
            <p:ph type="title"/>
          </p:nvPr>
        </p:nvSpPr>
        <p:spPr/>
        <p:txBody>
          <a:bodyPr/>
          <a:lstStyle/>
          <a:p>
            <a:r>
              <a:rPr lang="en-GB" b="1" dirty="0"/>
              <a:t>Honour and Inspire Charity Ride</a:t>
            </a:r>
          </a:p>
        </p:txBody>
      </p:sp>
      <p:sp>
        <p:nvSpPr>
          <p:cNvPr id="3" name="Content Placeholder 2">
            <a:extLst>
              <a:ext uri="{FF2B5EF4-FFF2-40B4-BE49-F238E27FC236}">
                <a16:creationId xmlns:a16="http://schemas.microsoft.com/office/drawing/2014/main" id="{97191039-A4A4-4E42-AEC2-A6B45B794732}"/>
              </a:ext>
            </a:extLst>
          </p:cNvPr>
          <p:cNvSpPr>
            <a:spLocks noGrp="1"/>
          </p:cNvSpPr>
          <p:nvPr>
            <p:ph idx="1"/>
          </p:nvPr>
        </p:nvSpPr>
        <p:spPr/>
        <p:txBody>
          <a:bodyPr>
            <a:normAutofit fontScale="85000" lnSpcReduction="20000"/>
          </a:bodyPr>
          <a:lstStyle/>
          <a:p>
            <a:r>
              <a:rPr lang="en-GB" sz="1800" dirty="0">
                <a:effectLst/>
                <a:latin typeface="Calibri" panose="020F0502020204030204" pitchFamily="34" charset="0"/>
                <a:ea typeface="Calibri" panose="020F0502020204030204" pitchFamily="34" charset="0"/>
              </a:rPr>
              <a:t>To secure your space, we would be grateful to </a:t>
            </a:r>
            <a:r>
              <a:rPr lang="en-GB" sz="1800" b="1" dirty="0">
                <a:effectLst/>
                <a:latin typeface="Calibri" panose="020F0502020204030204" pitchFamily="34" charset="0"/>
                <a:ea typeface="Calibri" panose="020F0502020204030204" pitchFamily="34" charset="0"/>
              </a:rPr>
              <a:t>receive a confirmation that you will be joining the trip,</a:t>
            </a:r>
            <a:r>
              <a:rPr lang="en-GB" sz="1800" dirty="0">
                <a:effectLst/>
                <a:latin typeface="Calibri" panose="020F0502020204030204" pitchFamily="34" charset="0"/>
                <a:ea typeface="Calibri" panose="020F0502020204030204" pitchFamily="34" charset="0"/>
              </a:rPr>
              <a:t> along with your </a:t>
            </a:r>
            <a:r>
              <a:rPr lang="en-GB" sz="1800" b="1" dirty="0">
                <a:effectLst/>
                <a:latin typeface="Calibri" panose="020F0502020204030204" pitchFamily="34" charset="0"/>
                <a:ea typeface="Calibri" panose="020F0502020204030204" pitchFamily="34" charset="0"/>
              </a:rPr>
              <a:t>initial participation of £1250</a:t>
            </a:r>
            <a:r>
              <a:rPr lang="en-GB" sz="1800" dirty="0">
                <a:effectLst/>
                <a:latin typeface="Calibri" panose="020F0502020204030204" pitchFamily="34" charset="0"/>
                <a:ea typeface="Calibri" panose="020F0502020204030204" pitchFamily="34" charset="0"/>
              </a:rPr>
              <a:t> to be paid directly into the charity (details to be sent upon confirmation)- this will secure your  accommodation/ Breakfasts/ Lunches and Dinners (apart from Day 1) and cost of the bike/ helmet. </a:t>
            </a:r>
          </a:p>
          <a:p>
            <a:r>
              <a:rPr lang="en-GB" sz="1800" dirty="0">
                <a:effectLst/>
                <a:latin typeface="Calibri" panose="020F0502020204030204" pitchFamily="34" charset="0"/>
                <a:ea typeface="Calibri" panose="020F0502020204030204" pitchFamily="34" charset="0"/>
              </a:rPr>
              <a:t>Please note that we would also require, if possible, for you to raise monies towards the team target of £40,000 through our  JustGiving page the additional fee will truly support the renovation work at the primary school and maintenance of the memorial area. </a:t>
            </a:r>
          </a:p>
          <a:p>
            <a:r>
              <a:rPr lang="en-GB" sz="1800" dirty="0">
                <a:effectLst/>
                <a:latin typeface="Calibri" panose="020F0502020204030204" pitchFamily="34" charset="0"/>
                <a:ea typeface="Calibri" panose="020F0502020204030204" pitchFamily="34" charset="0"/>
              </a:rPr>
              <a:t>For further information, please peruse the GCF Bosnia website </a:t>
            </a:r>
            <a:r>
              <a:rPr lang="en-GB" sz="1800" u="sng" dirty="0">
                <a:solidFill>
                  <a:srgbClr val="0563C1"/>
                </a:solidFill>
                <a:effectLst/>
                <a:latin typeface="Calibri" panose="020F0502020204030204" pitchFamily="34" charset="0"/>
                <a:ea typeface="Calibri" panose="020F0502020204030204" pitchFamily="34" charset="0"/>
                <a:hlinkClick r:id="rId2"/>
              </a:rPr>
              <a:t>www.gcfbosnia.org</a:t>
            </a:r>
            <a:r>
              <a:rPr lang="en-GB" sz="1800" dirty="0">
                <a:effectLst/>
                <a:latin typeface="Calibri" panose="020F0502020204030204" pitchFamily="34" charset="0"/>
                <a:ea typeface="Calibri" panose="020F0502020204030204" pitchFamily="34" charset="0"/>
              </a:rPr>
              <a:t> – You will be able download our 2022 presentation which provides a more in-depth look on the costs, background, and itinerary of the trip (Press 2022 Presentation)- it may also help you if the organisation you work for is willing to support your fundraising effort.</a:t>
            </a:r>
          </a:p>
          <a:p>
            <a:r>
              <a:rPr lang="en-GB" sz="1800" dirty="0">
                <a:effectLst/>
                <a:latin typeface="Calibri" panose="020F0502020204030204" pitchFamily="34" charset="0"/>
                <a:ea typeface="Calibri" panose="020F0502020204030204" pitchFamily="34" charset="0"/>
              </a:rPr>
              <a:t>If you are not able to attend, but would still like to support the charity and those taking part, you can donate to the charity directly by following this JustGiving link: </a:t>
            </a:r>
            <a:r>
              <a:rPr lang="en-GB" sz="1800" u="sng" dirty="0">
                <a:solidFill>
                  <a:srgbClr val="0563C1"/>
                </a:solidFill>
                <a:effectLst/>
                <a:latin typeface="Calibri" panose="020F0502020204030204" pitchFamily="34" charset="0"/>
                <a:ea typeface="Calibri" panose="020F0502020204030204" pitchFamily="34" charset="0"/>
                <a:hlinkClick r:id="rId3"/>
              </a:rPr>
              <a:t>www.justgiving.com/gcf-bosnia</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Please send any questions to the following </a:t>
            </a:r>
            <a:r>
              <a:rPr lang="en-GB" sz="1800" u="sng" dirty="0">
                <a:solidFill>
                  <a:srgbClr val="0563C1"/>
                </a:solidFill>
                <a:effectLst/>
                <a:latin typeface="Calibri" panose="020F0502020204030204" pitchFamily="34" charset="0"/>
                <a:ea typeface="Calibri" panose="020F0502020204030204" pitchFamily="34" charset="0"/>
                <a:hlinkClick r:id="rId4"/>
              </a:rPr>
              <a:t>charityridebosnia2022@armstrongwolfe.com</a:t>
            </a:r>
            <a:r>
              <a:rPr lang="en-GB" sz="1800" dirty="0">
                <a:effectLst/>
                <a:latin typeface="Calibri" panose="020F0502020204030204" pitchFamily="34" charset="0"/>
                <a:ea typeface="Calibri" panose="020F0502020204030204" pitchFamily="34" charset="0"/>
              </a:rPr>
              <a:t> email address, we would be more than happy to answer any queries that you may have. </a:t>
            </a:r>
          </a:p>
          <a:p>
            <a:r>
              <a:rPr lang="en-GB" sz="1800" dirty="0">
                <a:effectLst/>
                <a:latin typeface="Calibri" panose="020F0502020204030204" pitchFamily="34" charset="0"/>
                <a:ea typeface="Calibri" panose="020F0502020204030204" pitchFamily="34" charset="0"/>
              </a:rPr>
              <a:t>Project Management Team is below : </a:t>
            </a:r>
          </a:p>
          <a:p>
            <a:pPr marL="800100" lvl="1" indent="-342900">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Maurice Evlyn-Bufton, RGBW Contact and Charity Lead- </a:t>
            </a:r>
            <a:r>
              <a:rPr lang="en-US" sz="1400" u="sng" dirty="0">
                <a:solidFill>
                  <a:srgbClr val="0563C1"/>
                </a:solidFill>
                <a:effectLst/>
                <a:latin typeface="Calibri" panose="020F0502020204030204" pitchFamily="34" charset="0"/>
                <a:ea typeface="Times New Roman" panose="02020603050405020304" pitchFamily="18" charset="0"/>
                <a:hlinkClick r:id="rId5"/>
              </a:rPr>
              <a:t>maurice.evlyn-bufton@armstrongwolfe.com</a:t>
            </a:r>
            <a:endParaRPr lang="en-GB" sz="1400" dirty="0">
              <a:effectLst/>
              <a:latin typeface="Calibri" panose="020F0502020204030204" pitchFamily="34" charset="0"/>
              <a:ea typeface="Calibri" panose="020F0502020204030204" pitchFamily="34" charset="0"/>
            </a:endParaRPr>
          </a:p>
          <a:p>
            <a:pPr marL="800100" lvl="1" indent="-342900">
              <a:buFont typeface="Symbol" panose="05050102010706020507" pitchFamily="18" charset="2"/>
              <a:buChar char=""/>
            </a:pPr>
            <a:r>
              <a:rPr lang="en-GB" sz="1400" dirty="0">
                <a:effectLst/>
                <a:latin typeface="Calibri" panose="020F0502020204030204" pitchFamily="34" charset="0"/>
                <a:ea typeface="Times New Roman" panose="02020603050405020304" pitchFamily="18" charset="0"/>
              </a:rPr>
              <a:t>Theresa Foden, CEO’s office, Armstrong Wolfe Theresa Foden </a:t>
            </a:r>
            <a:r>
              <a:rPr lang="en-GB" sz="1400" u="sng" dirty="0">
                <a:solidFill>
                  <a:srgbClr val="0563C1"/>
                </a:solidFill>
                <a:effectLst/>
                <a:latin typeface="Calibri" panose="020F0502020204030204" pitchFamily="34" charset="0"/>
                <a:ea typeface="Times New Roman" panose="02020603050405020304" pitchFamily="18" charset="0"/>
                <a:hlinkClick r:id="rId6"/>
              </a:rPr>
              <a:t>T.Foden@armstrongwolfe.com</a:t>
            </a:r>
            <a:endParaRPr lang="en-GB" sz="1400" dirty="0">
              <a:effectLst/>
              <a:latin typeface="Calibri" panose="020F0502020204030204" pitchFamily="34" charset="0"/>
              <a:ea typeface="Calibri" panose="020F0502020204030204" pitchFamily="34" charset="0"/>
            </a:endParaRPr>
          </a:p>
          <a:p>
            <a:pPr marL="800100" lvl="1" indent="-342900">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Nick Scott, Armstrong Wolfe, </a:t>
            </a:r>
            <a:r>
              <a:rPr lang="en-GB" sz="1400" dirty="0" err="1">
                <a:effectLst/>
                <a:latin typeface="Calibri" panose="020F0502020204030204" pitchFamily="34" charset="0"/>
                <a:ea typeface="Times New Roman" panose="02020603050405020304" pitchFamily="18" charset="0"/>
              </a:rPr>
              <a:t>BNYMellon</a:t>
            </a:r>
            <a:r>
              <a:rPr lang="en-GB" sz="1400" dirty="0">
                <a:effectLst/>
                <a:latin typeface="Calibri" panose="020F0502020204030204" pitchFamily="34" charset="0"/>
                <a:ea typeface="Times New Roman" panose="02020603050405020304" pitchFamily="18" charset="0"/>
              </a:rPr>
              <a:t> - </a:t>
            </a:r>
            <a:r>
              <a:rPr lang="en-GB" sz="1400" u="sng" dirty="0">
                <a:solidFill>
                  <a:srgbClr val="0563C1"/>
                </a:solidFill>
                <a:effectLst/>
                <a:latin typeface="Calibri" panose="020F0502020204030204" pitchFamily="34" charset="0"/>
                <a:ea typeface="Times New Roman" panose="02020603050405020304" pitchFamily="18" charset="0"/>
                <a:hlinkClick r:id="rId7"/>
              </a:rPr>
              <a:t>ncscott147@gmail.com</a:t>
            </a:r>
            <a:endParaRPr lang="en-GB" sz="1400" dirty="0">
              <a:effectLst/>
              <a:latin typeface="Calibri" panose="020F0502020204030204" pitchFamily="34" charset="0"/>
              <a:ea typeface="Calibri" panose="020F0502020204030204" pitchFamily="34" charset="0"/>
            </a:endParaRPr>
          </a:p>
          <a:p>
            <a:pPr marL="800100" lvl="1" indent="-342900">
              <a:buFont typeface="Symbol" panose="05050102010706020507" pitchFamily="18" charset="2"/>
              <a:buChar char=""/>
            </a:pPr>
            <a:r>
              <a:rPr lang="en-GB" sz="1400" dirty="0">
                <a:effectLst/>
                <a:latin typeface="Calibri" panose="020F0502020204030204" pitchFamily="34" charset="0"/>
                <a:ea typeface="Times New Roman" panose="02020603050405020304" pitchFamily="18" charset="0"/>
              </a:rPr>
              <a:t>Gwen Wilcox, COO Armstrong Wolfe - </a:t>
            </a:r>
            <a:r>
              <a:rPr lang="en-GB" sz="1400" u="sng" dirty="0">
                <a:solidFill>
                  <a:srgbClr val="0563C1"/>
                </a:solidFill>
                <a:effectLst/>
                <a:latin typeface="Calibri" panose="020F0502020204030204" pitchFamily="34" charset="0"/>
                <a:ea typeface="Times New Roman" panose="02020603050405020304" pitchFamily="18" charset="0"/>
                <a:hlinkClick r:id="rId8"/>
              </a:rPr>
              <a:t>G.Wilcox@armstrongwolfe.com</a:t>
            </a:r>
            <a:r>
              <a:rPr lang="en-GB" sz="1400" dirty="0">
                <a:effectLst/>
                <a:latin typeface="Calibri" panose="020F0502020204030204" pitchFamily="34" charset="0"/>
                <a:ea typeface="Times New Roman" panose="02020603050405020304" pitchFamily="18" charset="0"/>
              </a:rPr>
              <a:t> </a:t>
            </a:r>
            <a:endParaRPr lang="en-GB" sz="1400" dirty="0">
              <a:effectLst/>
              <a:latin typeface="Calibri" panose="020F0502020204030204" pitchFamily="34" charset="0"/>
              <a:ea typeface="Calibri" panose="020F0502020204030204" pitchFamily="34" charset="0"/>
            </a:endParaRPr>
          </a:p>
          <a:p>
            <a:pPr marL="800100" lvl="1" indent="-342900">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Mike Wolff, DWR Contact and Lead</a:t>
            </a:r>
            <a:endParaRPr lang="en-GB" sz="1400" dirty="0">
              <a:effectLst/>
              <a:latin typeface="Calibri" panose="020F0502020204030204" pitchFamily="34" charset="0"/>
              <a:ea typeface="Calibri" panose="020F0502020204030204" pitchFamily="34" charset="0"/>
            </a:endParaRPr>
          </a:p>
          <a:p>
            <a:pPr marL="800100" lvl="1" indent="-342900">
              <a:buFont typeface="Symbol" panose="05050102010706020507" pitchFamily="18" charset="2"/>
              <a:buChar char=""/>
            </a:pPr>
            <a:r>
              <a:rPr lang="en-US" sz="1400" dirty="0" err="1">
                <a:effectLst/>
                <a:latin typeface="Calibri" panose="020F0502020204030204" pitchFamily="34" charset="0"/>
                <a:ea typeface="Times New Roman" panose="02020603050405020304" pitchFamily="18" charset="0"/>
              </a:rPr>
              <a:t>Muki</a:t>
            </a:r>
            <a:r>
              <a:rPr lang="en-US" sz="1400" dirty="0">
                <a:effectLst/>
                <a:latin typeface="Calibri" panose="020F0502020204030204" pitchFamily="34" charset="0"/>
                <a:ea typeface="Times New Roman" panose="02020603050405020304" pitchFamily="18" charset="0"/>
              </a:rPr>
              <a:t> </a:t>
            </a:r>
            <a:r>
              <a:rPr lang="en-US" sz="1400" dirty="0" err="1">
                <a:effectLst/>
                <a:latin typeface="Calibri" panose="020F0502020204030204" pitchFamily="34" charset="0"/>
                <a:ea typeface="Times New Roman" panose="02020603050405020304" pitchFamily="18" charset="0"/>
              </a:rPr>
              <a:t>Tutic</a:t>
            </a:r>
            <a:r>
              <a:rPr lang="en-US" sz="1400" dirty="0">
                <a:effectLst/>
                <a:latin typeface="Calibri" panose="020F0502020204030204" pitchFamily="34" charset="0"/>
                <a:ea typeface="Times New Roman" panose="02020603050405020304" pitchFamily="18" charset="0"/>
              </a:rPr>
              <a:t>, Former BiH Officer &amp; Friend of the Charity </a:t>
            </a:r>
            <a:endParaRPr lang="en-GB" sz="1400" dirty="0">
              <a:effectLst/>
              <a:latin typeface="Calibri" panose="020F0502020204030204" pitchFamily="34" charset="0"/>
              <a:ea typeface="Calibri" panose="020F0502020204030204" pitchFamily="34" charset="0"/>
            </a:endParaRPr>
          </a:p>
          <a:p>
            <a:pPr marL="800100" lvl="1" indent="-342900">
              <a:buFont typeface="Symbol" panose="05050102010706020507" pitchFamily="18" charset="2"/>
              <a:buChar char=""/>
            </a:pPr>
            <a:r>
              <a:rPr lang="en-US" sz="1400" dirty="0" err="1">
                <a:effectLst/>
                <a:latin typeface="Calibri" panose="020F0502020204030204" pitchFamily="34" charset="0"/>
                <a:ea typeface="Times New Roman" panose="02020603050405020304" pitchFamily="18" charset="0"/>
              </a:rPr>
              <a:t>Dzenana</a:t>
            </a:r>
            <a:r>
              <a:rPr lang="en-US" sz="1400" dirty="0">
                <a:effectLst/>
                <a:latin typeface="Calibri" panose="020F0502020204030204" pitchFamily="34" charset="0"/>
                <a:ea typeface="Times New Roman" panose="02020603050405020304" pitchFamily="18" charset="0"/>
              </a:rPr>
              <a:t> </a:t>
            </a:r>
            <a:r>
              <a:rPr lang="en-US" sz="1400" dirty="0" err="1">
                <a:effectLst/>
                <a:latin typeface="Calibri" panose="020F0502020204030204" pitchFamily="34" charset="0"/>
                <a:ea typeface="Times New Roman" panose="02020603050405020304" pitchFamily="18" charset="0"/>
              </a:rPr>
              <a:t>Bukva</a:t>
            </a:r>
            <a:r>
              <a:rPr lang="en-US" sz="1400" dirty="0">
                <a:effectLst/>
                <a:latin typeface="Calibri" panose="020F0502020204030204" pitchFamily="34" charset="0"/>
                <a:ea typeface="Times New Roman" panose="02020603050405020304" pitchFamily="18" charset="0"/>
              </a:rPr>
              <a:t>, Gorazde Primary School, English Teacher</a:t>
            </a:r>
            <a:endParaRPr lang="en-GB" sz="14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36766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86D9-E134-4F7E-B49C-99C4719460D1}"/>
              </a:ext>
            </a:extLst>
          </p:cNvPr>
          <p:cNvSpPr>
            <a:spLocks noGrp="1"/>
          </p:cNvSpPr>
          <p:nvPr>
            <p:ph type="title"/>
          </p:nvPr>
        </p:nvSpPr>
        <p:spPr>
          <a:xfrm>
            <a:off x="347869" y="272360"/>
            <a:ext cx="10515600" cy="1325563"/>
          </a:xfrm>
        </p:spPr>
        <p:txBody>
          <a:bodyPr>
            <a:normAutofit/>
          </a:bodyPr>
          <a:lstStyle/>
          <a:p>
            <a:r>
              <a:rPr lang="en-US" sz="3600" b="1" dirty="0" err="1">
                <a:latin typeface="+mn-lt"/>
              </a:rPr>
              <a:t>Honour</a:t>
            </a:r>
            <a:r>
              <a:rPr lang="en-US" sz="3600" b="1" dirty="0">
                <a:latin typeface="+mn-lt"/>
              </a:rPr>
              <a:t> &amp; Inspire Project Overview</a:t>
            </a:r>
          </a:p>
        </p:txBody>
      </p:sp>
      <p:sp>
        <p:nvSpPr>
          <p:cNvPr id="3" name="Content Placeholder 2">
            <a:extLst>
              <a:ext uri="{FF2B5EF4-FFF2-40B4-BE49-F238E27FC236}">
                <a16:creationId xmlns:a16="http://schemas.microsoft.com/office/drawing/2014/main" id="{A306C325-E7BF-451B-A810-A35241C3B803}"/>
              </a:ext>
            </a:extLst>
          </p:cNvPr>
          <p:cNvSpPr>
            <a:spLocks noGrp="1"/>
          </p:cNvSpPr>
          <p:nvPr>
            <p:ph idx="1"/>
          </p:nvPr>
        </p:nvSpPr>
        <p:spPr>
          <a:xfrm>
            <a:off x="347868" y="1411312"/>
            <a:ext cx="7919053" cy="5017480"/>
          </a:xfrm>
        </p:spPr>
        <p:txBody>
          <a:bodyPr vert="horz" lIns="91440" tIns="45720" rIns="91440" bIns="45720" rtlCol="0" anchor="t">
            <a:normAutofit fontScale="47500" lnSpcReduction="20000"/>
          </a:bodyPr>
          <a:lstStyle/>
          <a:p>
            <a:r>
              <a:rPr lang="en-US" sz="4000" dirty="0">
                <a:cs typeface="Calibri"/>
              </a:rPr>
              <a:t>The total cost of the Memorial is </a:t>
            </a:r>
            <a:r>
              <a:rPr lang="en-GB" sz="4000" b="1" dirty="0">
                <a:effectLst/>
                <a:ea typeface="Calibri" panose="020F0502020204030204" pitchFamily="34" charset="0"/>
              </a:rPr>
              <a:t>£43,176.  </a:t>
            </a:r>
          </a:p>
          <a:p>
            <a:r>
              <a:rPr lang="en-GB" sz="4000" dirty="0">
                <a:cs typeface="Calibri"/>
              </a:rPr>
              <a:t>The RGBW and SAS Regt Associations and veterans have committed to raise £15k each for the  Memorial.  </a:t>
            </a:r>
          </a:p>
          <a:p>
            <a:r>
              <a:rPr lang="en-GB" sz="4000" dirty="0">
                <a:cs typeface="Calibri"/>
              </a:rPr>
              <a:t>RWF have been contacted but the Memorial Organising Committee have not yet received their commitment.</a:t>
            </a:r>
            <a:endParaRPr lang="en-US" sz="4000" dirty="0">
              <a:cs typeface="Calibri"/>
            </a:endParaRPr>
          </a:p>
          <a:p>
            <a:r>
              <a:rPr lang="en-US" sz="4000" dirty="0"/>
              <a:t>The DWR Regimental Trustees have provided a donation of </a:t>
            </a:r>
            <a:r>
              <a:rPr lang="en-GB" sz="4000" b="1" dirty="0"/>
              <a:t>£5k </a:t>
            </a:r>
            <a:r>
              <a:rPr lang="en-GB" sz="4000" dirty="0"/>
              <a:t>and have committed to underwrite a further </a:t>
            </a:r>
            <a:r>
              <a:rPr lang="en-GB" sz="4000" b="1" dirty="0"/>
              <a:t>£10k </a:t>
            </a:r>
            <a:r>
              <a:rPr lang="en-GB" sz="4000" dirty="0"/>
              <a:t>if not provided by charitable donations</a:t>
            </a:r>
            <a:r>
              <a:rPr lang="en-GB" sz="4000" b="1" dirty="0"/>
              <a:t> </a:t>
            </a:r>
            <a:r>
              <a:rPr lang="en-GB" sz="4000" dirty="0"/>
              <a:t>raised through other fundraising activates (Currently standing at £1,442).</a:t>
            </a:r>
            <a:r>
              <a:rPr lang="en-US" sz="4000" dirty="0"/>
              <a:t> </a:t>
            </a:r>
          </a:p>
          <a:p>
            <a:r>
              <a:rPr lang="en-US" sz="4000" dirty="0"/>
              <a:t>In parallel it is agreed that the Regimental Trustees will enable Pte Taylor's family to be represented at the unveiling of the memorial in Sep 2022.  </a:t>
            </a:r>
            <a:endParaRPr lang="en-GB" sz="4000" dirty="0"/>
          </a:p>
          <a:p>
            <a:r>
              <a:rPr lang="en-US" sz="4000" dirty="0"/>
              <a:t>In addition to the funding of the Memorial it is intended that a living legacy to Pte Taylor’s sacrifice and the contribution of The Dukes’ will be created by renovating a classroom in Pte Taylors </a:t>
            </a:r>
            <a:r>
              <a:rPr lang="en-US" sz="4000" dirty="0" err="1"/>
              <a:t>honour</a:t>
            </a:r>
            <a:r>
              <a:rPr lang="en-US" sz="4000" dirty="0"/>
              <a:t>. The funding for this element of the project will come from fundraising efforts of those involved in the </a:t>
            </a:r>
            <a:r>
              <a:rPr lang="en-US" sz="4000" dirty="0" err="1"/>
              <a:t>Honour</a:t>
            </a:r>
            <a:r>
              <a:rPr lang="en-US" sz="4000" dirty="0"/>
              <a:t> and Inspire Bike Ride (Sarajevo-Gorazde 12-15 Sep 22 – currently there are 7 Dukes signed up). </a:t>
            </a:r>
            <a:endParaRPr lang="en-US" sz="4000" dirty="0">
              <a:cs typeface="Calibri"/>
            </a:endParaRPr>
          </a:p>
          <a:p>
            <a:r>
              <a:rPr lang="en-GB" sz="4000" dirty="0"/>
              <a:t>The priority for the DWR Org </a:t>
            </a:r>
            <a:r>
              <a:rPr lang="en-GB" sz="4000" dirty="0" err="1"/>
              <a:t>Cte</a:t>
            </a:r>
            <a:r>
              <a:rPr lang="en-GB" sz="4000" dirty="0"/>
              <a:t> is to fund the Memorial (£15k) and subsequently provide funds for the school renovation with a combined overall target of £35k.</a:t>
            </a:r>
          </a:p>
          <a:p>
            <a:pPr marL="0" indent="0">
              <a:buNone/>
            </a:pPr>
            <a:endParaRPr lang="en-US" sz="2000" dirty="0"/>
          </a:p>
        </p:txBody>
      </p:sp>
      <p:pic>
        <p:nvPicPr>
          <p:cNvPr id="4" name="Picture 3" descr="A person smiling for the camera&#10;&#10;Description automatically generated with medium confidence">
            <a:extLst>
              <a:ext uri="{FF2B5EF4-FFF2-40B4-BE49-F238E27FC236}">
                <a16:creationId xmlns:a16="http://schemas.microsoft.com/office/drawing/2014/main" id="{B424D931-5BE3-4CD9-9634-E146940B4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890" y="794347"/>
            <a:ext cx="3296438" cy="5363857"/>
          </a:xfrm>
          <a:prstGeom prst="rect">
            <a:avLst/>
          </a:prstGeom>
        </p:spPr>
      </p:pic>
    </p:spTree>
    <p:extLst>
      <p:ext uri="{BB962C8B-B14F-4D97-AF65-F5344CB8AC3E}">
        <p14:creationId xmlns:p14="http://schemas.microsoft.com/office/powerpoint/2010/main" val="38397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Bali Bombings Memorial, London - Wikipedia">
            <a:extLst>
              <a:ext uri="{FF2B5EF4-FFF2-40B4-BE49-F238E27FC236}">
                <a16:creationId xmlns:a16="http://schemas.microsoft.com/office/drawing/2014/main" id="{6931171B-1ECF-4599-900A-23FD767578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094"/>
          <a:stretch/>
        </p:blipFill>
        <p:spPr bwMode="auto">
          <a:xfrm>
            <a:off x="7310215" y="2059509"/>
            <a:ext cx="4229869" cy="2861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F8FCC0-9EBC-4C58-8398-755571198244}"/>
              </a:ext>
            </a:extLst>
          </p:cNvPr>
          <p:cNvSpPr>
            <a:spLocks noGrp="1"/>
          </p:cNvSpPr>
          <p:nvPr>
            <p:ph type="title"/>
          </p:nvPr>
        </p:nvSpPr>
        <p:spPr>
          <a:xfrm>
            <a:off x="-938966" y="452297"/>
            <a:ext cx="10826239" cy="1342754"/>
          </a:xfrm>
        </p:spPr>
        <p:txBody>
          <a:bodyPr>
            <a:normAutofit/>
          </a:bodyPr>
          <a:lstStyle/>
          <a:p>
            <a:pPr algn="ctr"/>
            <a:r>
              <a:rPr lang="en-GB" sz="3600" b="1" dirty="0">
                <a:latin typeface="+mn-lt"/>
              </a:rPr>
              <a:t>Overview of the British Army Memorial Park </a:t>
            </a:r>
          </a:p>
        </p:txBody>
      </p:sp>
      <p:sp>
        <p:nvSpPr>
          <p:cNvPr id="8" name="Content Placeholder 2">
            <a:extLst>
              <a:ext uri="{FF2B5EF4-FFF2-40B4-BE49-F238E27FC236}">
                <a16:creationId xmlns:a16="http://schemas.microsoft.com/office/drawing/2014/main" id="{C5095F53-1B37-45E1-BF61-69713232E405}"/>
              </a:ext>
            </a:extLst>
          </p:cNvPr>
          <p:cNvSpPr>
            <a:spLocks noGrp="1"/>
          </p:cNvSpPr>
          <p:nvPr>
            <p:ph idx="1"/>
          </p:nvPr>
        </p:nvSpPr>
        <p:spPr>
          <a:xfrm>
            <a:off x="-326752" y="314325"/>
            <a:ext cx="7195481" cy="6903557"/>
          </a:xfrm>
        </p:spPr>
        <p:txBody>
          <a:bodyPr anchor="ctr">
            <a:normAutofit/>
          </a:bodyPr>
          <a:lstStyle/>
          <a:p>
            <a:pPr marL="0" indent="0">
              <a:buNone/>
            </a:pPr>
            <a:endParaRPr lang="en-GB" sz="1400" dirty="0"/>
          </a:p>
          <a:p>
            <a:pPr lvl="2">
              <a:buFont typeface="Wingdings" panose="05000000000000000000" pitchFamily="2" charset="2"/>
              <a:buChar char="§"/>
            </a:pPr>
            <a:r>
              <a:rPr lang="en-GB" sz="1400" dirty="0"/>
              <a:t>The planned design of the Gorazde British Army Memorial Park takes its inspiration from the memorial to those killed in the 2002 Bali Terrorist Attack designed by Gary Breeze. Breeze has given his approval to utilise the design.</a:t>
            </a:r>
          </a:p>
          <a:p>
            <a:pPr lvl="2">
              <a:buFont typeface="Wingdings" panose="05000000000000000000" pitchFamily="2" charset="2"/>
              <a:buChar char="§"/>
            </a:pPr>
            <a:r>
              <a:rPr lang="en-GB" sz="1400" dirty="0"/>
              <a:t>There is significant Local buy-in to the design, build, installation and maintenance of the memorial, with the previous investment and contribution by the  GCF Bosnia Charity having won considerable local trust and buy into this effort. </a:t>
            </a:r>
          </a:p>
          <a:p>
            <a:pPr lvl="2">
              <a:buFont typeface="Wingdings" panose="05000000000000000000" pitchFamily="2" charset="2"/>
              <a:buChar char="§"/>
            </a:pPr>
            <a:r>
              <a:rPr lang="en-GB" sz="1400" dirty="0"/>
              <a:t>The land upon which the memorial will sit has been gifted by the local council, a local Stonemason has been identified, and groundworks will begin in May 2022 with regular updates provided to the organising committee (Mike Wolff is DWR representative) </a:t>
            </a:r>
            <a:endParaRPr lang="en-GB" sz="1400" dirty="0">
              <a:cs typeface="Calibri" panose="020F0502020204030204"/>
            </a:endParaRPr>
          </a:p>
          <a:p>
            <a:pPr lvl="2">
              <a:buFont typeface="Wingdings" panose="05000000000000000000" pitchFamily="2" charset="2"/>
              <a:buChar char="§"/>
            </a:pPr>
            <a:r>
              <a:rPr lang="en-GB" sz="1400" dirty="0"/>
              <a:t>A plan has been agreed with the school in Gorazde that will see full cleaning and maintenance of the memorial  being conducted twice a year (on the Regimental Days). Senior students will be tasked to ensure the memorial is maintained to the appropriate standards, and education of the students re the stories and meaning behind the memorial will also take place.</a:t>
            </a:r>
          </a:p>
          <a:p>
            <a:pPr lvl="2">
              <a:buFont typeface="Wingdings" panose="05000000000000000000" pitchFamily="2" charset="2"/>
              <a:buChar char="§"/>
            </a:pPr>
            <a:r>
              <a:rPr lang="en-GB" sz="1400" dirty="0"/>
              <a:t>Education is a critical part of the rationale behind this memorial. It is intended that the bronze panoramic map will contain information on the British Army’s deployment to Gorazde, and the positive effect it had on stabilising the situation during an intense civil war, safeguarding the lives of thousands of civilians in the region.</a:t>
            </a:r>
            <a:endParaRPr lang="en-GB" sz="1400" dirty="0">
              <a:cs typeface="Calibri" panose="020F0502020204030204"/>
            </a:endParaRPr>
          </a:p>
          <a:p>
            <a:pPr lvl="2">
              <a:buFont typeface="Wingdings" panose="05000000000000000000" pitchFamily="2" charset="2"/>
              <a:buChar char="§"/>
            </a:pPr>
            <a:r>
              <a:rPr lang="en-GB" sz="1400" dirty="0"/>
              <a:t>Project managed by </a:t>
            </a:r>
            <a:r>
              <a:rPr lang="en-GB" sz="1400" dirty="0">
                <a:effectLst/>
                <a:ea typeface="Times New Roman" panose="02020603050405020304" pitchFamily="18" charset="0"/>
              </a:rPr>
              <a:t>Gwen Wilcox, COO Armstrong Wolfe.</a:t>
            </a:r>
            <a:r>
              <a:rPr lang="en-GB" sz="1400" dirty="0"/>
              <a:t>  Local contact ex-Interpreter </a:t>
            </a:r>
            <a:r>
              <a:rPr lang="en-GB" sz="1400" dirty="0" err="1"/>
              <a:t>Muki</a:t>
            </a:r>
            <a:r>
              <a:rPr lang="en-GB" sz="1400" dirty="0"/>
              <a:t> </a:t>
            </a:r>
            <a:r>
              <a:rPr lang="en-US" sz="1400" dirty="0" err="1">
                <a:effectLst/>
                <a:ea typeface="Times New Roman" panose="02020603050405020304" pitchFamily="18" charset="0"/>
              </a:rPr>
              <a:t>Tutic</a:t>
            </a:r>
            <a:r>
              <a:rPr lang="en-GB" sz="1400" dirty="0"/>
              <a:t> MBE</a:t>
            </a:r>
          </a:p>
        </p:txBody>
      </p:sp>
      <p:sp>
        <p:nvSpPr>
          <p:cNvPr id="3" name="TextBox 2">
            <a:extLst>
              <a:ext uri="{FF2B5EF4-FFF2-40B4-BE49-F238E27FC236}">
                <a16:creationId xmlns:a16="http://schemas.microsoft.com/office/drawing/2014/main" id="{FE24C3BA-3FC1-466D-8640-3FE93A6E9C71}"/>
              </a:ext>
            </a:extLst>
          </p:cNvPr>
          <p:cNvSpPr txBox="1"/>
          <p:nvPr/>
        </p:nvSpPr>
        <p:spPr>
          <a:xfrm>
            <a:off x="6937833" y="5185954"/>
            <a:ext cx="4974632" cy="307777"/>
          </a:xfrm>
          <a:prstGeom prst="rect">
            <a:avLst/>
          </a:prstGeom>
          <a:noFill/>
        </p:spPr>
        <p:txBody>
          <a:bodyPr wrap="none" rtlCol="0">
            <a:spAutoFit/>
          </a:bodyPr>
          <a:lstStyle/>
          <a:p>
            <a:r>
              <a:rPr lang="en-GB" sz="1400" dirty="0"/>
              <a:t>Memorial to those killed in the 2002 Bali Terrorist Attack, London </a:t>
            </a:r>
          </a:p>
        </p:txBody>
      </p:sp>
    </p:spTree>
    <p:extLst>
      <p:ext uri="{BB962C8B-B14F-4D97-AF65-F5344CB8AC3E}">
        <p14:creationId xmlns:p14="http://schemas.microsoft.com/office/powerpoint/2010/main" val="1888629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902D-C44F-4B5C-875D-2EA68685CF6A}"/>
              </a:ext>
            </a:extLst>
          </p:cNvPr>
          <p:cNvSpPr>
            <a:spLocks noGrp="1"/>
          </p:cNvSpPr>
          <p:nvPr>
            <p:ph type="title"/>
          </p:nvPr>
        </p:nvSpPr>
        <p:spPr>
          <a:xfrm>
            <a:off x="1255059" y="2048481"/>
            <a:ext cx="9681882" cy="739880"/>
          </a:xfrm>
        </p:spPr>
        <p:txBody>
          <a:bodyPr vert="horz" lIns="91440" tIns="45720" rIns="91440" bIns="45720" rtlCol="0" anchor="b">
            <a:normAutofit/>
          </a:bodyPr>
          <a:lstStyle/>
          <a:p>
            <a:pPr algn="ctr"/>
            <a:r>
              <a:rPr lang="en-US" sz="1400" b="1" kern="1200" dirty="0">
                <a:solidFill>
                  <a:schemeClr val="tx1">
                    <a:lumMod val="85000"/>
                    <a:lumOff val="15000"/>
                  </a:schemeClr>
                </a:solidFill>
                <a:latin typeface="+mn-lt"/>
                <a:ea typeface="+mj-ea"/>
                <a:cs typeface="+mj-cs"/>
              </a:rPr>
              <a:t>The view from the proposed </a:t>
            </a:r>
            <a:r>
              <a:rPr lang="en-US" sz="1400" b="1" dirty="0">
                <a:solidFill>
                  <a:schemeClr val="tx1">
                    <a:lumMod val="85000"/>
                    <a:lumOff val="15000"/>
                  </a:schemeClr>
                </a:solidFill>
                <a:latin typeface="+mn-lt"/>
              </a:rPr>
              <a:t>memorial</a:t>
            </a:r>
            <a:r>
              <a:rPr lang="en-US" sz="1400" b="1" kern="1200" dirty="0">
                <a:solidFill>
                  <a:schemeClr val="tx1">
                    <a:lumMod val="85000"/>
                    <a:lumOff val="15000"/>
                  </a:schemeClr>
                </a:solidFill>
                <a:latin typeface="+mn-lt"/>
                <a:ea typeface="+mj-ea"/>
                <a:cs typeface="+mj-cs"/>
              </a:rPr>
              <a:t> </a:t>
            </a:r>
            <a:r>
              <a:rPr lang="en-US" sz="1400" b="1" dirty="0">
                <a:solidFill>
                  <a:schemeClr val="tx1">
                    <a:lumMod val="85000"/>
                    <a:lumOff val="15000"/>
                  </a:schemeClr>
                </a:solidFill>
                <a:latin typeface="+mn-lt"/>
              </a:rPr>
              <a:t>park</a:t>
            </a:r>
            <a:r>
              <a:rPr lang="en-US" sz="1400" b="1" kern="1200" dirty="0">
                <a:solidFill>
                  <a:schemeClr val="tx1">
                    <a:lumMod val="85000"/>
                    <a:lumOff val="15000"/>
                  </a:schemeClr>
                </a:solidFill>
                <a:latin typeface="+mn-lt"/>
                <a:ea typeface="+mj-ea"/>
                <a:cs typeface="+mj-cs"/>
              </a:rPr>
              <a:t> site</a:t>
            </a:r>
          </a:p>
        </p:txBody>
      </p:sp>
      <p:pic>
        <p:nvPicPr>
          <p:cNvPr id="4" name="x_28FA374A-4AB4-491B-9C9C-6B1D8C24231A">
            <a:extLst>
              <a:ext uri="{FF2B5EF4-FFF2-40B4-BE49-F238E27FC236}">
                <a16:creationId xmlns:a16="http://schemas.microsoft.com/office/drawing/2014/main" id="{6F99E951-6228-414C-AFF3-C5CFF7FA819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501" b="18393"/>
          <a:stretch/>
        </p:blipFill>
        <p:spPr bwMode="auto">
          <a:xfrm>
            <a:off x="2544897" y="332912"/>
            <a:ext cx="6630882" cy="2018085"/>
          </a:xfrm>
          <a:prstGeom prst="rect">
            <a:avLst/>
          </a:prstGeom>
          <a:noFill/>
        </p:spPr>
      </p:pic>
      <p:pic>
        <p:nvPicPr>
          <p:cNvPr id="4098" name="&lt;4F365C7D-C2C2-4A08-A1A1-935E4AB2772E&gt;" descr="IMG_3243.jpg">
            <a:extLst>
              <a:ext uri="{FF2B5EF4-FFF2-40B4-BE49-F238E27FC236}">
                <a16:creationId xmlns:a16="http://schemas.microsoft.com/office/drawing/2014/main" id="{CE91EB0D-A770-4198-B0C7-B9FBB48C7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753" y="3035596"/>
            <a:ext cx="4274544" cy="320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00B92322-AA40-492B-AF83-046480B3FD0F}"/>
              </a:ext>
            </a:extLst>
          </p:cNvPr>
          <p:cNvSpPr txBox="1">
            <a:spLocks/>
          </p:cNvSpPr>
          <p:nvPr/>
        </p:nvSpPr>
        <p:spPr>
          <a:xfrm>
            <a:off x="1255059" y="5957633"/>
            <a:ext cx="9681882" cy="7398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latin typeface="+mn-lt"/>
              </a:rPr>
              <a:t>The location of the proposed memorial park site, 6km North of the town </a:t>
            </a:r>
            <a:r>
              <a:rPr lang="en-US" sz="1400" b="1" dirty="0" err="1">
                <a:latin typeface="+mn-lt"/>
              </a:rPr>
              <a:t>centre</a:t>
            </a:r>
            <a:endParaRPr lang="en-US" sz="1400" b="1" dirty="0">
              <a:latin typeface="+mn-lt"/>
            </a:endParaRPr>
          </a:p>
        </p:txBody>
      </p:sp>
    </p:spTree>
    <p:extLst>
      <p:ext uri="{BB962C8B-B14F-4D97-AF65-F5344CB8AC3E}">
        <p14:creationId xmlns:p14="http://schemas.microsoft.com/office/powerpoint/2010/main" val="93616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FCC0-9EBC-4C58-8398-755571198244}"/>
              </a:ext>
            </a:extLst>
          </p:cNvPr>
          <p:cNvSpPr>
            <a:spLocks noGrp="1"/>
          </p:cNvSpPr>
          <p:nvPr>
            <p:ph type="title"/>
          </p:nvPr>
        </p:nvSpPr>
        <p:spPr>
          <a:xfrm>
            <a:off x="-938966" y="452297"/>
            <a:ext cx="10826239" cy="1342754"/>
          </a:xfrm>
        </p:spPr>
        <p:txBody>
          <a:bodyPr>
            <a:normAutofit/>
          </a:bodyPr>
          <a:lstStyle/>
          <a:p>
            <a:pPr algn="ctr"/>
            <a:r>
              <a:rPr lang="en-GB" sz="3600" b="1" dirty="0">
                <a:latin typeface="+mn-lt"/>
              </a:rPr>
              <a:t>Overview of the British Army Memorial Park </a:t>
            </a:r>
          </a:p>
        </p:txBody>
      </p:sp>
      <p:sp>
        <p:nvSpPr>
          <p:cNvPr id="8" name="Content Placeholder 2">
            <a:extLst>
              <a:ext uri="{FF2B5EF4-FFF2-40B4-BE49-F238E27FC236}">
                <a16:creationId xmlns:a16="http://schemas.microsoft.com/office/drawing/2014/main" id="{C5095F53-1B37-45E1-BF61-69713232E405}"/>
              </a:ext>
            </a:extLst>
          </p:cNvPr>
          <p:cNvSpPr>
            <a:spLocks noGrp="1"/>
          </p:cNvSpPr>
          <p:nvPr>
            <p:ph idx="1"/>
          </p:nvPr>
        </p:nvSpPr>
        <p:spPr>
          <a:xfrm>
            <a:off x="-441052" y="651574"/>
            <a:ext cx="7195481" cy="5909083"/>
          </a:xfrm>
        </p:spPr>
        <p:txBody>
          <a:bodyPr anchor="ctr">
            <a:normAutofit/>
          </a:bodyPr>
          <a:lstStyle/>
          <a:p>
            <a:pPr>
              <a:buFont typeface="Wingdings" panose="05000000000000000000" pitchFamily="2" charset="2"/>
              <a:buChar char="§"/>
            </a:pPr>
            <a:endParaRPr lang="en-GB" sz="1400" dirty="0"/>
          </a:p>
          <a:p>
            <a:pPr lvl="2">
              <a:buFont typeface="Wingdings" panose="05000000000000000000" pitchFamily="2" charset="2"/>
              <a:buChar char="§"/>
            </a:pPr>
            <a:r>
              <a:rPr lang="en-GB" sz="1400" dirty="0"/>
              <a:t>It is envisaged that on the rear wall there will be a memorial poem (Rupert Brooke ‘The Soldier’) which will be written in both English and Serbo-Croat. Furthermore there will be 6 panels which will be of a consistent templated design, with each panel bearing the regimental emblem and details of the members of those units who lost their lives whilst serving in and around Gorazde.</a:t>
            </a:r>
            <a:endParaRPr lang="en-GB" sz="1400" dirty="0">
              <a:cs typeface="Calibri" panose="020F0502020204030204"/>
            </a:endParaRPr>
          </a:p>
          <a:p>
            <a:pPr lvl="2">
              <a:buFont typeface="Wingdings" panose="05000000000000000000" pitchFamily="2" charset="2"/>
              <a:buChar char="§"/>
            </a:pPr>
            <a:r>
              <a:rPr lang="en-GB" sz="1400" dirty="0"/>
              <a:t>The concrete sphere in front of the wall be a replica of the Planet Earth with 6 doves circling the sphere representing the fallen. The sphere will rest upon a base plate which will have the crest of the United Nations emblem carved into it.</a:t>
            </a:r>
            <a:endParaRPr lang="en-GB" sz="1400" dirty="0">
              <a:cs typeface="Calibri" panose="020F0502020204030204"/>
            </a:endParaRPr>
          </a:p>
          <a:p>
            <a:pPr lvl="2">
              <a:buFont typeface="Wingdings" panose="05000000000000000000" pitchFamily="2" charset="2"/>
              <a:buChar char="§"/>
            </a:pPr>
            <a:r>
              <a:rPr lang="en-GB" sz="1400" dirty="0"/>
              <a:t>In addition to the wall and the sphere, it is envisaged there will be a number of wooden benches placed around the memorial for visitors to use during any visit. There will also be a bronze plaque placed at an appropriate site in front of the memorial upon which a panoramic guide will be engraved showing the positions of UN Observation Posts manned by British Army units during the Op Grapple tour.  A small car parking area is also planned to be placed alongside the memorial for ease of access. </a:t>
            </a:r>
            <a:endParaRPr lang="en-GB" sz="1400" dirty="0">
              <a:cs typeface="Calibri" panose="020F0502020204030204"/>
            </a:endParaRPr>
          </a:p>
          <a:p>
            <a:pPr lvl="1"/>
            <a:endParaRPr lang="en-GB" sz="700" dirty="0"/>
          </a:p>
        </p:txBody>
      </p:sp>
      <p:pic>
        <p:nvPicPr>
          <p:cNvPr id="6" name="Picture 5" descr="A picture containing building material, stone&#10;&#10;Description automatically generated">
            <a:extLst>
              <a:ext uri="{FF2B5EF4-FFF2-40B4-BE49-F238E27FC236}">
                <a16:creationId xmlns:a16="http://schemas.microsoft.com/office/drawing/2014/main" id="{8DF817BF-1EBF-44BD-9D0D-FB8C7B49319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3120" y="1623055"/>
            <a:ext cx="4600575" cy="4262755"/>
          </a:xfrm>
          <a:prstGeom prst="rect">
            <a:avLst/>
          </a:prstGeom>
          <a:noFill/>
          <a:ln>
            <a:noFill/>
          </a:ln>
        </p:spPr>
      </p:pic>
    </p:spTree>
    <p:extLst>
      <p:ext uri="{BB962C8B-B14F-4D97-AF65-F5344CB8AC3E}">
        <p14:creationId xmlns:p14="http://schemas.microsoft.com/office/powerpoint/2010/main" val="313615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C517-30DF-474A-AE50-4315014965E5}"/>
              </a:ext>
            </a:extLst>
          </p:cNvPr>
          <p:cNvSpPr>
            <a:spLocks noGrp="1"/>
          </p:cNvSpPr>
          <p:nvPr>
            <p:ph type="title"/>
          </p:nvPr>
        </p:nvSpPr>
        <p:spPr/>
        <p:txBody>
          <a:bodyPr>
            <a:normAutofit/>
          </a:bodyPr>
          <a:lstStyle/>
          <a:p>
            <a:r>
              <a:rPr lang="en-GB" sz="3600" b="1" dirty="0">
                <a:latin typeface="+mn-lt"/>
              </a:rPr>
              <a:t>DWR </a:t>
            </a:r>
            <a:r>
              <a:rPr lang="en-GB" sz="3600" b="1">
                <a:latin typeface="+mn-lt"/>
              </a:rPr>
              <a:t>Gorazde Memorial Comms </a:t>
            </a:r>
            <a:r>
              <a:rPr lang="en-GB" sz="3600" b="1" dirty="0">
                <a:latin typeface="+mn-lt"/>
              </a:rPr>
              <a:t>Plan</a:t>
            </a:r>
            <a:endParaRPr lang="en-GB" sz="3600" dirty="0"/>
          </a:p>
        </p:txBody>
      </p:sp>
      <p:graphicFrame>
        <p:nvGraphicFramePr>
          <p:cNvPr id="4" name="Table 3">
            <a:extLst>
              <a:ext uri="{FF2B5EF4-FFF2-40B4-BE49-F238E27FC236}">
                <a16:creationId xmlns:a16="http://schemas.microsoft.com/office/drawing/2014/main" id="{5F8BCE12-D8C0-42F3-99D1-F8CEDDE3F7FE}"/>
              </a:ext>
            </a:extLst>
          </p:cNvPr>
          <p:cNvGraphicFramePr>
            <a:graphicFrameLocks noGrp="1"/>
          </p:cNvGraphicFramePr>
          <p:nvPr>
            <p:extLst>
              <p:ext uri="{D42A27DB-BD31-4B8C-83A1-F6EECF244321}">
                <p14:modId xmlns:p14="http://schemas.microsoft.com/office/powerpoint/2010/main" val="1213187173"/>
              </p:ext>
            </p:extLst>
          </p:nvPr>
        </p:nvGraphicFramePr>
        <p:xfrm>
          <a:off x="838200" y="1423472"/>
          <a:ext cx="10515600" cy="5069403"/>
        </p:xfrm>
        <a:graphic>
          <a:graphicData uri="http://schemas.openxmlformats.org/drawingml/2006/table">
            <a:tbl>
              <a:tblPr firstRow="1" firstCol="1" bandRow="1">
                <a:tableStyleId>{5C22544A-7EE6-4342-B048-85BDC9FD1C3A}</a:tableStyleId>
              </a:tblPr>
              <a:tblGrid>
                <a:gridCol w="1752098">
                  <a:extLst>
                    <a:ext uri="{9D8B030D-6E8A-4147-A177-3AD203B41FA5}">
                      <a16:colId xmlns:a16="http://schemas.microsoft.com/office/drawing/2014/main" val="3665705502"/>
                    </a:ext>
                  </a:extLst>
                </a:gridCol>
                <a:gridCol w="1752098">
                  <a:extLst>
                    <a:ext uri="{9D8B030D-6E8A-4147-A177-3AD203B41FA5}">
                      <a16:colId xmlns:a16="http://schemas.microsoft.com/office/drawing/2014/main" val="1564121732"/>
                    </a:ext>
                  </a:extLst>
                </a:gridCol>
                <a:gridCol w="1752851">
                  <a:extLst>
                    <a:ext uri="{9D8B030D-6E8A-4147-A177-3AD203B41FA5}">
                      <a16:colId xmlns:a16="http://schemas.microsoft.com/office/drawing/2014/main" val="207349612"/>
                    </a:ext>
                  </a:extLst>
                </a:gridCol>
                <a:gridCol w="1752851">
                  <a:extLst>
                    <a:ext uri="{9D8B030D-6E8A-4147-A177-3AD203B41FA5}">
                      <a16:colId xmlns:a16="http://schemas.microsoft.com/office/drawing/2014/main" val="3091276583"/>
                    </a:ext>
                  </a:extLst>
                </a:gridCol>
                <a:gridCol w="3505702">
                  <a:extLst>
                    <a:ext uri="{9D8B030D-6E8A-4147-A177-3AD203B41FA5}">
                      <a16:colId xmlns:a16="http://schemas.microsoft.com/office/drawing/2014/main" val="3180860716"/>
                    </a:ext>
                  </a:extLst>
                </a:gridCol>
              </a:tblGrid>
              <a:tr h="177245">
                <a:tc>
                  <a:txBody>
                    <a:bodyPr/>
                    <a:lstStyle/>
                    <a:p>
                      <a:pPr algn="ctr">
                        <a:lnSpc>
                          <a:spcPct val="107000"/>
                        </a:lnSpc>
                        <a:spcAft>
                          <a:spcPts val="800"/>
                        </a:spcAft>
                      </a:pPr>
                      <a:r>
                        <a:rPr lang="en-GB" sz="1000">
                          <a:effectLst/>
                        </a:rPr>
                        <a:t>Date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Activity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Responsible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Comms channel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Remarks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197285619"/>
                  </a:ext>
                </a:extLst>
              </a:tr>
              <a:tr h="177245">
                <a:tc>
                  <a:txBody>
                    <a:bodyPr/>
                    <a:lstStyle/>
                    <a:p>
                      <a:pPr algn="ctr">
                        <a:lnSpc>
                          <a:spcPct val="107000"/>
                        </a:lnSpc>
                        <a:spcAft>
                          <a:spcPts val="800"/>
                        </a:spcAft>
                      </a:pPr>
                      <a:r>
                        <a:rPr lang="en-GB" sz="1000">
                          <a:effectLst/>
                        </a:rPr>
                        <a:t>23 Apr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LI/FB Post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Nick Borwell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FB</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900">
                          <a:effectLst/>
                        </a:rPr>
                        <a:t>Commemorate when Alma deployed to Gorazde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2201454908"/>
                  </a:ext>
                </a:extLst>
              </a:tr>
              <a:tr h="177245">
                <a:tc>
                  <a:txBody>
                    <a:bodyPr/>
                    <a:lstStyle/>
                    <a:p>
                      <a:pPr algn="ctr">
                        <a:lnSpc>
                          <a:spcPct val="107000"/>
                        </a:lnSpc>
                        <a:spcAft>
                          <a:spcPts val="800"/>
                        </a:spcAft>
                      </a:pPr>
                      <a:r>
                        <a:rPr lang="en-GB" sz="1000">
                          <a:effectLst/>
                        </a:rPr>
                        <a:t>28 Apr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LI/FB Post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Mike Wolff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FB/LI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900">
                          <a:effectLst/>
                        </a:rPr>
                        <a:t>Cpl S Mills CGC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996890774"/>
                  </a:ext>
                </a:extLst>
              </a:tr>
              <a:tr h="177245">
                <a:tc>
                  <a:txBody>
                    <a:bodyPr/>
                    <a:lstStyle/>
                    <a:p>
                      <a:pPr algn="ctr">
                        <a:lnSpc>
                          <a:spcPct val="107000"/>
                        </a:lnSpc>
                        <a:spcAft>
                          <a:spcPts val="800"/>
                        </a:spcAft>
                      </a:pPr>
                      <a:r>
                        <a:rPr lang="en-GB" sz="1000">
                          <a:effectLst/>
                        </a:rPr>
                        <a:t>30 Apr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SteerCo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Teams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1063177519"/>
                  </a:ext>
                </a:extLst>
              </a:tr>
              <a:tr h="177245">
                <a:tc>
                  <a:txBody>
                    <a:bodyPr/>
                    <a:lstStyle/>
                    <a:p>
                      <a:pPr algn="ctr">
                        <a:lnSpc>
                          <a:spcPct val="107000"/>
                        </a:lnSpc>
                        <a:spcAft>
                          <a:spcPts val="800"/>
                        </a:spcAft>
                      </a:pPr>
                      <a:r>
                        <a:rPr lang="en-GB" sz="1000">
                          <a:effectLst/>
                        </a:rPr>
                        <a:t>W/C 2 May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Engage Harry SO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900">
                          <a:effectLst/>
                        </a:rPr>
                        <a:t>Offer of fundraising advice, guidance, and support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2190020003"/>
                  </a:ext>
                </a:extLst>
              </a:tr>
              <a:tr h="349125">
                <a:tc>
                  <a:txBody>
                    <a:bodyPr/>
                    <a:lstStyle/>
                    <a:p>
                      <a:pPr algn="ctr">
                        <a:lnSpc>
                          <a:spcPct val="107000"/>
                        </a:lnSpc>
                        <a:spcAft>
                          <a:spcPts val="800"/>
                        </a:spcAft>
                      </a:pPr>
                      <a:r>
                        <a:rPr lang="en-GB" sz="1000">
                          <a:effectLst/>
                        </a:rPr>
                        <a:t>6 May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Coord Call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Teams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MW, GK, MN, BW provide update to DSO, NB, DB, MN, SN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2171955705"/>
                  </a:ext>
                </a:extLst>
              </a:tr>
              <a:tr h="177245">
                <a:tc>
                  <a:txBody>
                    <a:bodyPr/>
                    <a:lstStyle/>
                    <a:p>
                      <a:pPr algn="ctr">
                        <a:lnSpc>
                          <a:spcPct val="107000"/>
                        </a:lnSpc>
                        <a:spcAft>
                          <a:spcPts val="800"/>
                        </a:spcAft>
                      </a:pPr>
                      <a:r>
                        <a:rPr lang="en-GB" sz="1000">
                          <a:effectLst/>
                        </a:rPr>
                        <a:t>W/C 9 May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LI/FB Post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Duncan Bruce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LI/FB</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Recollections of Gorazde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1955068439"/>
                  </a:ext>
                </a:extLst>
              </a:tr>
              <a:tr h="362724">
                <a:tc>
                  <a:txBody>
                    <a:bodyPr/>
                    <a:lstStyle/>
                    <a:p>
                      <a:pPr algn="ctr">
                        <a:lnSpc>
                          <a:spcPct val="107000"/>
                        </a:lnSpc>
                        <a:spcAft>
                          <a:spcPts val="800"/>
                        </a:spcAft>
                      </a:pPr>
                      <a:r>
                        <a:rPr lang="en-GB" sz="1000">
                          <a:effectLst/>
                        </a:rPr>
                        <a:t>W/C 16 May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dirty="0">
                          <a:solidFill>
                            <a:srgbClr val="FF0000"/>
                          </a:solidFill>
                          <a:effectLst/>
                        </a:rPr>
                        <a:t>RHQ Letter to Regt </a:t>
                      </a:r>
                      <a:r>
                        <a:rPr lang="en-GB" sz="1000" dirty="0" err="1">
                          <a:solidFill>
                            <a:srgbClr val="FF0000"/>
                          </a:solidFill>
                          <a:effectLst/>
                        </a:rPr>
                        <a:t>Dist</a:t>
                      </a:r>
                      <a:r>
                        <a:rPr lang="en-GB" sz="1000" dirty="0">
                          <a:solidFill>
                            <a:srgbClr val="FF0000"/>
                          </a:solidFill>
                          <a:effectLst/>
                        </a:rPr>
                        <a:t> List</a:t>
                      </a:r>
                      <a:endParaRPr lang="en-GB"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E Mail/Post actioned by RHQ</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Note content complete add DWR letterhead. Engage John Hogg/David Harrap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3189204405"/>
                  </a:ext>
                </a:extLst>
              </a:tr>
              <a:tr h="884660">
                <a:tc>
                  <a:txBody>
                    <a:bodyPr/>
                    <a:lstStyle/>
                    <a:p>
                      <a:pPr algn="ctr">
                        <a:lnSpc>
                          <a:spcPct val="107000"/>
                        </a:lnSpc>
                        <a:spcAft>
                          <a:spcPts val="800"/>
                        </a:spcAft>
                      </a:pPr>
                      <a:r>
                        <a:rPr lang="en-GB" sz="1000">
                          <a:effectLst/>
                        </a:rPr>
                        <a:t>W/C 16 May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dirty="0">
                          <a:solidFill>
                            <a:srgbClr val="FF0000"/>
                          </a:solidFill>
                          <a:effectLst/>
                        </a:rPr>
                        <a:t>Article on DWR Website</a:t>
                      </a:r>
                      <a:endParaRPr lang="en-GB"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Post on </a:t>
                      </a:r>
                      <a:r>
                        <a:rPr lang="en-GB" sz="1000" u="sng">
                          <a:effectLst/>
                          <a:hlinkClick r:id="rId2"/>
                        </a:rPr>
                        <a:t>The Duke of Wellington's Regiment (West Riding) Regimental Association (dwr.org.uk)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Engage John Hogg/David Harrap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3828920043"/>
                  </a:ext>
                </a:extLst>
              </a:tr>
              <a:tr h="177245">
                <a:tc>
                  <a:txBody>
                    <a:bodyPr/>
                    <a:lstStyle/>
                    <a:p>
                      <a:pPr algn="ctr">
                        <a:lnSpc>
                          <a:spcPct val="107000"/>
                        </a:lnSpc>
                        <a:spcAft>
                          <a:spcPts val="800"/>
                        </a:spcAft>
                      </a:pPr>
                      <a:r>
                        <a:rPr lang="en-GB" sz="1000">
                          <a:effectLst/>
                        </a:rPr>
                        <a:t>27 May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SteerCo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Teams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2669531459"/>
                  </a:ext>
                </a:extLst>
              </a:tr>
              <a:tr h="628740">
                <a:tc>
                  <a:txBody>
                    <a:bodyPr/>
                    <a:lstStyle/>
                    <a:p>
                      <a:pPr algn="ctr">
                        <a:lnSpc>
                          <a:spcPct val="107000"/>
                        </a:lnSpc>
                        <a:spcAft>
                          <a:spcPts val="800"/>
                        </a:spcAft>
                      </a:pPr>
                      <a:r>
                        <a:rPr lang="en-GB" sz="1000">
                          <a:effectLst/>
                        </a:rPr>
                        <a:t>W/C 30 May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dirty="0">
                          <a:effectLst/>
                        </a:rPr>
                        <a:t>Engage DLG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GK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E mail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Distribute Cycle/Fundraising update via dlgconvenor@gmail.com</a:t>
                      </a:r>
                    </a:p>
                    <a:p>
                      <a:pPr algn="ct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1316431109"/>
                  </a:ext>
                </a:extLst>
              </a:tr>
              <a:tr h="177245">
                <a:tc>
                  <a:txBody>
                    <a:bodyPr/>
                    <a:lstStyle/>
                    <a:p>
                      <a:pPr algn="ctr">
                        <a:lnSpc>
                          <a:spcPct val="107000"/>
                        </a:lnSpc>
                        <a:spcAft>
                          <a:spcPts val="800"/>
                        </a:spcAft>
                      </a:pPr>
                      <a:r>
                        <a:rPr lang="en-GB" sz="1000">
                          <a:effectLst/>
                        </a:rPr>
                        <a:t>W/C 30 May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LI/FB Post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Martin Ness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LI/FB</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Recollections of Gorazde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403160344"/>
                  </a:ext>
                </a:extLst>
              </a:tr>
              <a:tr h="177245">
                <a:tc>
                  <a:txBody>
                    <a:bodyPr/>
                    <a:lstStyle/>
                    <a:p>
                      <a:pPr algn="ctr">
                        <a:lnSpc>
                          <a:spcPct val="107000"/>
                        </a:lnSpc>
                        <a:spcAft>
                          <a:spcPts val="800"/>
                        </a:spcAft>
                      </a:pPr>
                      <a:r>
                        <a:rPr lang="en-GB" sz="1000">
                          <a:effectLst/>
                        </a:rPr>
                        <a:t>17 June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SteerCo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Teams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3358497700"/>
                  </a:ext>
                </a:extLst>
              </a:tr>
              <a:tr h="177245">
                <a:tc>
                  <a:txBody>
                    <a:bodyPr/>
                    <a:lstStyle/>
                    <a:p>
                      <a:pPr algn="ctr">
                        <a:lnSpc>
                          <a:spcPct val="107000"/>
                        </a:lnSpc>
                        <a:spcAft>
                          <a:spcPts val="800"/>
                        </a:spcAft>
                      </a:pPr>
                      <a:r>
                        <a:rPr lang="en-GB" sz="1000">
                          <a:effectLst/>
                        </a:rPr>
                        <a:t>18 June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LI/FB Post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FB/LI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Waterloo 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343686553"/>
                  </a:ext>
                </a:extLst>
              </a:tr>
              <a:tr h="362724">
                <a:tc>
                  <a:txBody>
                    <a:bodyPr/>
                    <a:lstStyle/>
                    <a:p>
                      <a:pPr algn="ctr">
                        <a:lnSpc>
                          <a:spcPct val="107000"/>
                        </a:lnSpc>
                        <a:spcAft>
                          <a:spcPts val="800"/>
                        </a:spcAft>
                      </a:pPr>
                      <a:r>
                        <a:rPr lang="en-GB" sz="1000">
                          <a:effectLst/>
                        </a:rPr>
                        <a:t>26 June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dirty="0">
                          <a:solidFill>
                            <a:srgbClr val="FF0000"/>
                          </a:solidFill>
                          <a:effectLst/>
                        </a:rPr>
                        <a:t>Local Media</a:t>
                      </a:r>
                      <a:endParaRPr lang="en-GB"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MW/MN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Yorkshire media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Contact local media via RHQ. Recognise the death of Shaun Taylor. Coord Angela Plews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2697205873"/>
                  </a:ext>
                </a:extLst>
              </a:tr>
              <a:tr h="177245">
                <a:tc>
                  <a:txBody>
                    <a:bodyPr/>
                    <a:lstStyle/>
                    <a:p>
                      <a:pPr algn="ctr">
                        <a:lnSpc>
                          <a:spcPct val="107000"/>
                        </a:lnSpc>
                        <a:spcAft>
                          <a:spcPts val="800"/>
                        </a:spcAft>
                      </a:pPr>
                      <a:r>
                        <a:rPr lang="en-GB" sz="1000">
                          <a:effectLst/>
                        </a:rPr>
                        <a:t>1 July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SteerCo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Teams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2046409695"/>
                  </a:ext>
                </a:extLst>
              </a:tr>
              <a:tr h="177245">
                <a:tc>
                  <a:txBody>
                    <a:bodyPr/>
                    <a:lstStyle/>
                    <a:p>
                      <a:pPr algn="ctr">
                        <a:lnSpc>
                          <a:spcPct val="107000"/>
                        </a:lnSpc>
                        <a:spcAft>
                          <a:spcPts val="800"/>
                        </a:spcAft>
                      </a:pPr>
                      <a:r>
                        <a:rPr lang="en-GB" sz="1000">
                          <a:effectLst/>
                        </a:rPr>
                        <a:t>W/C 4 July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LI/FB Post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MW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FB/LI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Waterloo 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2908472738"/>
                  </a:ext>
                </a:extLst>
              </a:tr>
              <a:tr h="177245">
                <a:tc>
                  <a:txBody>
                    <a:bodyPr/>
                    <a:lstStyle/>
                    <a:p>
                      <a:pPr algn="ctr">
                        <a:lnSpc>
                          <a:spcPct val="107000"/>
                        </a:lnSpc>
                        <a:spcAft>
                          <a:spcPts val="800"/>
                        </a:spcAft>
                      </a:pPr>
                      <a:r>
                        <a:rPr lang="en-GB" sz="1000">
                          <a:effectLst/>
                        </a:rPr>
                        <a:t>W/C 18 July 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LI/FB Post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David S-O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FB/LI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Recollections of Gorazde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3301792899"/>
                  </a:ext>
                </a:extLst>
              </a:tr>
              <a:tr h="177245">
                <a:tc>
                  <a:txBody>
                    <a:bodyPr/>
                    <a:lstStyle/>
                    <a:p>
                      <a:pPr algn="ctr">
                        <a:lnSpc>
                          <a:spcPct val="107000"/>
                        </a:lnSpc>
                        <a:spcAft>
                          <a:spcPts val="800"/>
                        </a:spcAft>
                      </a:pPr>
                      <a:r>
                        <a:rPr lang="en-GB" sz="1000">
                          <a:effectLst/>
                        </a:rPr>
                        <a:t>4 Aug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Hindoostan Cup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a:effectLst/>
                        </a:rPr>
                        <a:t>GK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dirty="0">
                          <a:effectLst/>
                        </a:rPr>
                        <a:t>Fines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tc>
                  <a:txBody>
                    <a:bodyPr/>
                    <a:lstStyle/>
                    <a:p>
                      <a:pPr algn="ctr">
                        <a:lnSpc>
                          <a:spcPct val="107000"/>
                        </a:lnSpc>
                        <a:spcAft>
                          <a:spcPts val="800"/>
                        </a:spcAft>
                      </a:pPr>
                      <a:r>
                        <a:rPr lang="en-GB" sz="1000" dirty="0">
                          <a:effectLst/>
                        </a:rPr>
                        <a:t>‘Fines’ to go to Gorazde Memorial Fund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99" marR="59999" marT="0" marB="0"/>
                </a:tc>
                <a:extLst>
                  <a:ext uri="{0D108BD9-81ED-4DB2-BD59-A6C34878D82A}">
                    <a16:rowId xmlns:a16="http://schemas.microsoft.com/office/drawing/2014/main" val="816513818"/>
                  </a:ext>
                </a:extLst>
              </a:tr>
            </a:tbl>
          </a:graphicData>
        </a:graphic>
      </p:graphicFrame>
    </p:spTree>
    <p:extLst>
      <p:ext uri="{BB962C8B-B14F-4D97-AF65-F5344CB8AC3E}">
        <p14:creationId xmlns:p14="http://schemas.microsoft.com/office/powerpoint/2010/main" val="1231780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86D9-E134-4F7E-B49C-99C4719460D1}"/>
              </a:ext>
            </a:extLst>
          </p:cNvPr>
          <p:cNvSpPr>
            <a:spLocks noGrp="1"/>
          </p:cNvSpPr>
          <p:nvPr>
            <p:ph type="title"/>
          </p:nvPr>
        </p:nvSpPr>
        <p:spPr>
          <a:xfrm>
            <a:off x="347869" y="272360"/>
            <a:ext cx="10515600" cy="1325563"/>
          </a:xfrm>
        </p:spPr>
        <p:txBody>
          <a:bodyPr>
            <a:normAutofit/>
          </a:bodyPr>
          <a:lstStyle/>
          <a:p>
            <a:r>
              <a:rPr lang="en-US" sz="3600" b="1" dirty="0">
                <a:latin typeface="+mn-lt"/>
              </a:rPr>
              <a:t>Request for support</a:t>
            </a:r>
          </a:p>
        </p:txBody>
      </p:sp>
      <p:sp>
        <p:nvSpPr>
          <p:cNvPr id="3" name="Content Placeholder 2">
            <a:extLst>
              <a:ext uri="{FF2B5EF4-FFF2-40B4-BE49-F238E27FC236}">
                <a16:creationId xmlns:a16="http://schemas.microsoft.com/office/drawing/2014/main" id="{A306C325-E7BF-451B-A810-A35241C3B803}"/>
              </a:ext>
            </a:extLst>
          </p:cNvPr>
          <p:cNvSpPr>
            <a:spLocks noGrp="1"/>
          </p:cNvSpPr>
          <p:nvPr>
            <p:ph idx="1"/>
          </p:nvPr>
        </p:nvSpPr>
        <p:spPr>
          <a:xfrm>
            <a:off x="347869" y="1597923"/>
            <a:ext cx="7024996" cy="4852303"/>
          </a:xfrm>
        </p:spPr>
        <p:txBody>
          <a:bodyPr vert="horz" lIns="91440" tIns="45720" rIns="91440" bIns="45720" rtlCol="0" anchor="t">
            <a:normAutofit/>
          </a:bodyPr>
          <a:lstStyle/>
          <a:p>
            <a:r>
              <a:rPr lang="en-GB" sz="2400" dirty="0"/>
              <a:t>Engage in the use of social media to gain funding from across DWR community for the Memorial.</a:t>
            </a:r>
          </a:p>
          <a:p>
            <a:r>
              <a:rPr lang="en-GB" sz="2400" dirty="0">
                <a:cs typeface="Calibri"/>
              </a:rPr>
              <a:t>Utilise contacts and corporate funding for the Memorial – advice from a professional fundraiser (Harry S-O) was that the social media campaigns would gain a drip feed of donations, but it would be far more effective to highlight 20 key contacts each who would respond to a personalised e mail.</a:t>
            </a:r>
          </a:p>
          <a:p>
            <a:pPr lvl="1"/>
            <a:r>
              <a:rPr lang="en-GB" sz="1400" dirty="0">
                <a:cs typeface="Calibri"/>
              </a:rPr>
              <a:t>‘This means an awful lot to me and I am looking for your support to recognise the contribution of the British Army in preventing genocide in Gorazde in 1994’</a:t>
            </a:r>
          </a:p>
          <a:p>
            <a:r>
              <a:rPr lang="en-GB" sz="2400" dirty="0">
                <a:cs typeface="Calibri"/>
              </a:rPr>
              <a:t>Join the Sarajevo-Gorazde Bike Ride – 12-15 Sep</a:t>
            </a:r>
          </a:p>
          <a:p>
            <a:pPr marL="0" indent="0">
              <a:buNone/>
            </a:pPr>
            <a:r>
              <a:rPr lang="en-US" sz="3200" dirty="0"/>
              <a:t> </a:t>
            </a:r>
          </a:p>
        </p:txBody>
      </p:sp>
      <p:pic>
        <p:nvPicPr>
          <p:cNvPr id="5" name="Picture 4" descr="A tombstone with flowers in front of it&#10;&#10;Description automatically generated with low confidence">
            <a:extLst>
              <a:ext uri="{FF2B5EF4-FFF2-40B4-BE49-F238E27FC236}">
                <a16:creationId xmlns:a16="http://schemas.microsoft.com/office/drawing/2014/main" id="{0C9BE88F-2131-46D9-B00B-47E741693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745" y="1203416"/>
            <a:ext cx="3175000" cy="4229100"/>
          </a:xfrm>
          <a:prstGeom prst="rect">
            <a:avLst/>
          </a:prstGeom>
        </p:spPr>
      </p:pic>
    </p:spTree>
    <p:extLst>
      <p:ext uri="{BB962C8B-B14F-4D97-AF65-F5344CB8AC3E}">
        <p14:creationId xmlns:p14="http://schemas.microsoft.com/office/powerpoint/2010/main" val="1156467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430A-DC44-48E6-B937-0B283BF8B7E9}"/>
              </a:ext>
            </a:extLst>
          </p:cNvPr>
          <p:cNvSpPr>
            <a:spLocks noGrp="1"/>
          </p:cNvSpPr>
          <p:nvPr>
            <p:ph type="title"/>
          </p:nvPr>
        </p:nvSpPr>
        <p:spPr/>
        <p:txBody>
          <a:bodyPr>
            <a:normAutofit/>
          </a:bodyPr>
          <a:lstStyle/>
          <a:p>
            <a:r>
              <a:rPr lang="en-GB" sz="3600" b="1" dirty="0">
                <a:latin typeface="+mn-lt"/>
              </a:rPr>
              <a:t>Appendix</a:t>
            </a:r>
          </a:p>
        </p:txBody>
      </p:sp>
    </p:spTree>
    <p:extLst>
      <p:ext uri="{BB962C8B-B14F-4D97-AF65-F5344CB8AC3E}">
        <p14:creationId xmlns:p14="http://schemas.microsoft.com/office/powerpoint/2010/main" val="354971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mountain, sky, outdoor&#10;&#10;Description automatically generated">
            <a:extLst>
              <a:ext uri="{FF2B5EF4-FFF2-40B4-BE49-F238E27FC236}">
                <a16:creationId xmlns:a16="http://schemas.microsoft.com/office/drawing/2014/main" id="{6149ECA1-6B99-2042-9900-D5E292203A85}"/>
              </a:ext>
            </a:extLst>
          </p:cNvPr>
          <p:cNvPicPr>
            <a:picLocks noChangeAspect="1"/>
          </p:cNvPicPr>
          <p:nvPr/>
        </p:nvPicPr>
        <p:blipFill>
          <a:blip r:embed="rId2"/>
          <a:stretch>
            <a:fillRect/>
          </a:stretch>
        </p:blipFill>
        <p:spPr>
          <a:xfrm>
            <a:off x="-1" y="0"/>
            <a:ext cx="12233189" cy="6858000"/>
          </a:xfrm>
          <a:prstGeom prst="rect">
            <a:avLst/>
          </a:prstGeom>
        </p:spPr>
      </p:pic>
      <p:pic>
        <p:nvPicPr>
          <p:cNvPr id="17" name="Picture 16">
            <a:hlinkClick r:id="rId3"/>
            <a:extLst>
              <a:ext uri="{FF2B5EF4-FFF2-40B4-BE49-F238E27FC236}">
                <a16:creationId xmlns:a16="http://schemas.microsoft.com/office/drawing/2014/main" id="{7C64298A-6F4C-F649-A42F-500F6B1246E1}"/>
              </a:ext>
            </a:extLst>
          </p:cNvPr>
          <p:cNvPicPr>
            <a:picLocks noChangeAspect="1"/>
          </p:cNvPicPr>
          <p:nvPr/>
        </p:nvPicPr>
        <p:blipFill>
          <a:blip r:embed="rId4"/>
          <a:stretch>
            <a:fillRect/>
          </a:stretch>
        </p:blipFill>
        <p:spPr>
          <a:xfrm>
            <a:off x="469138" y="5591556"/>
            <a:ext cx="3426206" cy="767698"/>
          </a:xfrm>
          <a:prstGeom prst="rect">
            <a:avLst/>
          </a:prstGeom>
          <a:effectLst>
            <a:outerShdw blurRad="50800" dist="38100" dir="18900000" algn="bl" rotWithShape="0">
              <a:prstClr val="black">
                <a:alpha val="40000"/>
              </a:prstClr>
            </a:outerShdw>
          </a:effectLst>
        </p:spPr>
      </p:pic>
      <p:sp>
        <p:nvSpPr>
          <p:cNvPr id="7" name="Rectangle 6">
            <a:extLst>
              <a:ext uri="{FF2B5EF4-FFF2-40B4-BE49-F238E27FC236}">
                <a16:creationId xmlns:a16="http://schemas.microsoft.com/office/drawing/2014/main" id="{C37E79A2-AF01-614C-A832-5AEA7300F0FC}"/>
              </a:ext>
            </a:extLst>
          </p:cNvPr>
          <p:cNvSpPr/>
          <p:nvPr/>
        </p:nvSpPr>
        <p:spPr>
          <a:xfrm>
            <a:off x="364744" y="3138712"/>
            <a:ext cx="5032756" cy="830997"/>
          </a:xfrm>
          <a:prstGeom prst="rect">
            <a:avLst/>
          </a:prstGeom>
        </p:spPr>
        <p:txBody>
          <a:bodyPr wrap="square">
            <a:spAutoFit/>
          </a:bodyPr>
          <a:lstStyle/>
          <a:p>
            <a:r>
              <a:rPr lang="en-US" sz="2400" b="1" dirty="0">
                <a:solidFill>
                  <a:schemeClr val="bg1"/>
                </a:solidFill>
                <a:latin typeface="Arial Nova" panose="020B0504020202020204" pitchFamily="34" charset="0"/>
              </a:rPr>
              <a:t>12th - 15th Sep 2022</a:t>
            </a:r>
          </a:p>
          <a:p>
            <a:r>
              <a:rPr lang="en-US" sz="2400" b="1" dirty="0">
                <a:solidFill>
                  <a:schemeClr val="bg1"/>
                </a:solidFill>
                <a:latin typeface="Arial Nova" panose="020B0504020202020204" pitchFamily="34" charset="0"/>
              </a:rPr>
              <a:t>Bosnia and Herzegovina</a:t>
            </a:r>
          </a:p>
        </p:txBody>
      </p:sp>
      <p:sp>
        <p:nvSpPr>
          <p:cNvPr id="9" name="Rectangle 8">
            <a:extLst>
              <a:ext uri="{FF2B5EF4-FFF2-40B4-BE49-F238E27FC236}">
                <a16:creationId xmlns:a16="http://schemas.microsoft.com/office/drawing/2014/main" id="{04B84A98-70E3-DE48-A47A-F23C68D4D9DF}"/>
              </a:ext>
            </a:extLst>
          </p:cNvPr>
          <p:cNvSpPr/>
          <p:nvPr/>
        </p:nvSpPr>
        <p:spPr>
          <a:xfrm>
            <a:off x="364744" y="4683615"/>
            <a:ext cx="3864356" cy="907941"/>
          </a:xfrm>
          <a:prstGeom prst="rect">
            <a:avLst/>
          </a:prstGeom>
        </p:spPr>
        <p:txBody>
          <a:bodyPr wrap="square">
            <a:spAutoFit/>
          </a:bodyPr>
          <a:lstStyle/>
          <a:p>
            <a:r>
              <a:rPr lang="en-US" sz="5300" b="1" dirty="0">
                <a:solidFill>
                  <a:schemeClr val="bg1"/>
                </a:solidFill>
                <a:latin typeface="Arial Nova" panose="020B0504020202020204" pitchFamily="34" charset="0"/>
              </a:rPr>
              <a:t>Fundraiser</a:t>
            </a:r>
          </a:p>
        </p:txBody>
      </p:sp>
      <p:pic>
        <p:nvPicPr>
          <p:cNvPr id="8" name="Picture 7">
            <a:extLst>
              <a:ext uri="{FF2B5EF4-FFF2-40B4-BE49-F238E27FC236}">
                <a16:creationId xmlns:a16="http://schemas.microsoft.com/office/drawing/2014/main" id="{AB844B6E-AB30-2F49-8E65-E354C8927FBD}"/>
              </a:ext>
            </a:extLst>
          </p:cNvPr>
          <p:cNvPicPr>
            <a:picLocks noChangeAspect="1"/>
          </p:cNvPicPr>
          <p:nvPr/>
        </p:nvPicPr>
        <p:blipFill>
          <a:blip r:embed="rId5">
            <a:alphaModFix amt="70000"/>
          </a:blip>
          <a:stretch>
            <a:fillRect/>
          </a:stretch>
        </p:blipFill>
        <p:spPr>
          <a:xfrm>
            <a:off x="9048750" y="1908446"/>
            <a:ext cx="2273300" cy="1092200"/>
          </a:xfrm>
          <a:prstGeom prst="rect">
            <a:avLst/>
          </a:prstGeom>
        </p:spPr>
      </p:pic>
      <p:pic>
        <p:nvPicPr>
          <p:cNvPr id="2" name="Picture 1">
            <a:extLst>
              <a:ext uri="{FF2B5EF4-FFF2-40B4-BE49-F238E27FC236}">
                <a16:creationId xmlns:a16="http://schemas.microsoft.com/office/drawing/2014/main" id="{B34ABEFB-70B5-1641-8FF8-D7827028104D}"/>
              </a:ext>
            </a:extLst>
          </p:cNvPr>
          <p:cNvPicPr>
            <a:picLocks noChangeAspect="1"/>
          </p:cNvPicPr>
          <p:nvPr/>
        </p:nvPicPr>
        <p:blipFill>
          <a:blip r:embed="rId6"/>
          <a:stretch>
            <a:fillRect/>
          </a:stretch>
        </p:blipFill>
        <p:spPr>
          <a:xfrm>
            <a:off x="469138" y="498746"/>
            <a:ext cx="5676900" cy="1955800"/>
          </a:xfrm>
          <a:prstGeom prst="rect">
            <a:avLst/>
          </a:prstGeom>
        </p:spPr>
      </p:pic>
      <p:sp>
        <p:nvSpPr>
          <p:cNvPr id="3" name="Rectangle 2">
            <a:extLst>
              <a:ext uri="{FF2B5EF4-FFF2-40B4-BE49-F238E27FC236}">
                <a16:creationId xmlns:a16="http://schemas.microsoft.com/office/drawing/2014/main" id="{C3E44CA1-6F2A-47AD-A789-F6B2B493A269}"/>
              </a:ext>
            </a:extLst>
          </p:cNvPr>
          <p:cNvSpPr/>
          <p:nvPr/>
        </p:nvSpPr>
        <p:spPr>
          <a:xfrm>
            <a:off x="7777116" y="0"/>
            <a:ext cx="4456072" cy="396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u="sng" dirty="0">
                <a:effectLst/>
                <a:latin typeface="Calibri" panose="020F0502020204030204" pitchFamily="34" charset="0"/>
                <a:ea typeface="Calibri" panose="020F0502020204030204" pitchFamily="34" charset="0"/>
              </a:rPr>
              <a:t>Itinerary:</a:t>
            </a:r>
            <a:endParaRPr lang="en-GB" sz="12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200" b="1" dirty="0">
                <a:effectLst/>
                <a:latin typeface="Calibri" panose="020F0502020204030204" pitchFamily="34" charset="0"/>
                <a:ea typeface="Times New Roman" panose="02020603050405020304" pitchFamily="18" charset="0"/>
              </a:rPr>
              <a:t>Day</a:t>
            </a:r>
            <a:r>
              <a:rPr lang="en-GB" sz="1200" dirty="0">
                <a:effectLst/>
                <a:latin typeface="Calibri" panose="020F0502020204030204" pitchFamily="34" charset="0"/>
                <a:ea typeface="Times New Roman" panose="02020603050405020304" pitchFamily="18" charset="0"/>
              </a:rPr>
              <a:t> </a:t>
            </a:r>
            <a:r>
              <a:rPr lang="en-GB" sz="1200" b="1" dirty="0">
                <a:effectLst/>
                <a:latin typeface="Calibri" panose="020F0502020204030204" pitchFamily="34" charset="0"/>
                <a:ea typeface="Times New Roman" panose="02020603050405020304" pitchFamily="18" charset="0"/>
              </a:rPr>
              <a:t>1</a:t>
            </a:r>
            <a:r>
              <a:rPr lang="en-GB" sz="1200" dirty="0">
                <a:effectLst/>
                <a:latin typeface="Calibri" panose="020F0502020204030204" pitchFamily="34" charset="0"/>
                <a:ea typeface="Times New Roman" panose="02020603050405020304" pitchFamily="18" charset="0"/>
              </a:rPr>
              <a:t>: Travel from London Heathrow to Sarajevo; Tour of the old town; Bike pick up; Dinner and stay at the Hotel Europe. </a:t>
            </a:r>
            <a:endParaRPr lang="en-GB" sz="12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200" b="1" dirty="0">
                <a:effectLst/>
                <a:latin typeface="Calibri" panose="020F0502020204030204" pitchFamily="34" charset="0"/>
                <a:ea typeface="Times New Roman" panose="02020603050405020304" pitchFamily="18" charset="0"/>
              </a:rPr>
              <a:t>Day 2</a:t>
            </a:r>
            <a:r>
              <a:rPr lang="en-GB" sz="1200" dirty="0">
                <a:effectLst/>
                <a:latin typeface="Calibri" panose="020F0502020204030204" pitchFamily="34" charset="0"/>
                <a:ea typeface="Times New Roman" panose="02020603050405020304" pitchFamily="18" charset="0"/>
              </a:rPr>
              <a:t>: 100Kms cycle ride from Sarajevo to Gorazde, with a celebratory finish at the primary school in Gorazde. After the celebrations, we shall be exploring the Cemetery Valley, and the beautiful </a:t>
            </a:r>
            <a:r>
              <a:rPr lang="en-GB" sz="1200" dirty="0" err="1">
                <a:effectLst/>
                <a:latin typeface="Calibri" panose="020F0502020204030204" pitchFamily="34" charset="0"/>
                <a:ea typeface="Times New Roman" panose="02020603050405020304" pitchFamily="18" charset="0"/>
              </a:rPr>
              <a:t>Samari</a:t>
            </a:r>
            <a:r>
              <a:rPr lang="en-GB" sz="1200" dirty="0">
                <a:effectLst/>
                <a:latin typeface="Calibri" panose="020F0502020204030204" pitchFamily="34" charset="0"/>
                <a:ea typeface="Times New Roman" panose="02020603050405020304" pitchFamily="18" charset="0"/>
              </a:rPr>
              <a:t> Summit. Dinner and stay in a mountain lodge to end the evening. </a:t>
            </a:r>
            <a:endParaRPr lang="en-GB" sz="12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200" b="1" dirty="0">
                <a:effectLst/>
                <a:latin typeface="Calibri" panose="020F0502020204030204" pitchFamily="34" charset="0"/>
                <a:ea typeface="Times New Roman" panose="02020603050405020304" pitchFamily="18" charset="0"/>
              </a:rPr>
              <a:t>Day 3</a:t>
            </a:r>
            <a:r>
              <a:rPr lang="en-GB" sz="1200" dirty="0">
                <a:effectLst/>
                <a:latin typeface="Calibri" panose="020F0502020204030204" pitchFamily="34" charset="0"/>
                <a:ea typeface="Times New Roman" panose="02020603050405020304" pitchFamily="18" charset="0"/>
              </a:rPr>
              <a:t>: We start the day with a memorial service to the six British soldiers, with the unveiling of a new viewing platform, accompanied with benches, a memorial plaque, and a panorama map. This will then be followed by a scenic journey down the breath-taking Drina River, ending the evening by returning to Sarajevo with a team dinner in the old town. </a:t>
            </a:r>
            <a:endParaRPr lang="en-GB" sz="12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200" b="1" dirty="0">
                <a:effectLst/>
                <a:latin typeface="Calibri" panose="020F0502020204030204" pitchFamily="34" charset="0"/>
                <a:ea typeface="Times New Roman" panose="02020603050405020304" pitchFamily="18" charset="0"/>
              </a:rPr>
              <a:t>Day 4</a:t>
            </a:r>
            <a:r>
              <a:rPr lang="en-GB" sz="1200" dirty="0">
                <a:effectLst/>
                <a:latin typeface="Calibri" panose="020F0502020204030204" pitchFamily="34" charset="0"/>
                <a:ea typeface="Times New Roman" panose="02020603050405020304" pitchFamily="18" charset="0"/>
              </a:rPr>
              <a:t>: Visit to the 1984 Olympic village; Transfer to Sarajevo airport - Return to the U.K. (airport transport provided). </a:t>
            </a:r>
            <a:endParaRPr lang="en-GB" sz="1200" dirty="0">
              <a:effectLst/>
              <a:latin typeface="Calibri" panose="020F0502020204030204" pitchFamily="34" charset="0"/>
              <a:ea typeface="Calibri" panose="020F0502020204030204" pitchFamily="34" charset="0"/>
            </a:endParaRPr>
          </a:p>
          <a:p>
            <a:pPr algn="ctr"/>
            <a:endParaRPr lang="en-GB" dirty="0"/>
          </a:p>
        </p:txBody>
      </p:sp>
    </p:spTree>
    <p:extLst>
      <p:ext uri="{BB962C8B-B14F-4D97-AF65-F5344CB8AC3E}">
        <p14:creationId xmlns:p14="http://schemas.microsoft.com/office/powerpoint/2010/main" val="339184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1767</Words>
  <Application>Microsoft Office PowerPoint</Application>
  <PresentationFormat>Widescreen</PresentationFormat>
  <Paragraphs>151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Nova</vt:lpstr>
      <vt:lpstr>Calibri</vt:lpstr>
      <vt:lpstr>Calibri Light</vt:lpstr>
      <vt:lpstr>Symbol</vt:lpstr>
      <vt:lpstr>Wingdings</vt:lpstr>
      <vt:lpstr>Office Theme</vt:lpstr>
      <vt:lpstr>PowerPoint Presentation</vt:lpstr>
      <vt:lpstr>Honour &amp; Inspire Project Overview</vt:lpstr>
      <vt:lpstr>Overview of the British Army Memorial Park </vt:lpstr>
      <vt:lpstr>The view from the proposed memorial park site</vt:lpstr>
      <vt:lpstr>Overview of the British Army Memorial Park </vt:lpstr>
      <vt:lpstr>DWR Gorazde Memorial Comms Plan</vt:lpstr>
      <vt:lpstr>Request for support</vt:lpstr>
      <vt:lpstr>Appendix</vt:lpstr>
      <vt:lpstr>PowerPoint Presentation</vt:lpstr>
      <vt:lpstr>Honour and Inspire Charity Ride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Pte Shaun Taylor Memorial</dc:title>
  <dc:creator>Norman, Malcolm</dc:creator>
  <cp:lastModifiedBy>Norman, Malcolm</cp:lastModifiedBy>
  <cp:revision>181</cp:revision>
  <dcterms:created xsi:type="dcterms:W3CDTF">2021-11-10T14:34:13Z</dcterms:created>
  <dcterms:modified xsi:type="dcterms:W3CDTF">2022-05-06T10:30:55Z</dcterms:modified>
</cp:coreProperties>
</file>